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50" r:id="rId2"/>
  </p:sldMasterIdLst>
  <p:notesMasterIdLst>
    <p:notesMasterId r:id="rId23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78" r:id="rId14"/>
    <p:sldId id="267" r:id="rId15"/>
    <p:sldId id="270" r:id="rId16"/>
    <p:sldId id="274" r:id="rId17"/>
    <p:sldId id="272" r:id="rId18"/>
    <p:sldId id="273" r:id="rId19"/>
    <p:sldId id="276" r:id="rId20"/>
    <p:sldId id="277" r:id="rId21"/>
    <p:sldId id="275" r:id="rId22"/>
  </p:sldIdLst>
  <p:sldSz cx="12192000" cy="6858000"/>
  <p:notesSz cx="6858000" cy="9144000"/>
  <p:embeddedFontLst>
    <p:embeddedFont>
      <p:font typeface="Century Gothic" panose="020B0502020202020204" pitchFamily="34" charset="0"/>
      <p:regular r:id="rId24"/>
      <p:bold r:id="rId25"/>
      <p:italic r:id="rId26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0" roundtripDataSignature="AMtx7mhTqoAZIsp7O68rTnw/mvtla//Vc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284" y="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3.fntdata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2.fntdata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1.fntdata"/><Relationship Id="rId32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font" Target="fonts/font4.fntdata"/><Relationship Id="rId30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>
          <a:extLst>
            <a:ext uri="{FF2B5EF4-FFF2-40B4-BE49-F238E27FC236}">
              <a16:creationId xmlns:a16="http://schemas.microsoft.com/office/drawing/2014/main" id="{6EB7FFC9-3C85-AB7E-F70D-6F5FAAE2DE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1:notes">
            <a:extLst>
              <a:ext uri="{FF2B5EF4-FFF2-40B4-BE49-F238E27FC236}">
                <a16:creationId xmlns:a16="http://schemas.microsoft.com/office/drawing/2014/main" id="{04A8F8C2-40D3-5166-6427-DCFBD33A1D5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p11:notes">
            <a:extLst>
              <a:ext uri="{FF2B5EF4-FFF2-40B4-BE49-F238E27FC236}">
                <a16:creationId xmlns:a16="http://schemas.microsoft.com/office/drawing/2014/main" id="{3E301BC3-DF18-F01E-5E48-BE284CBB577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277635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>
          <a:extLst>
            <a:ext uri="{FF2B5EF4-FFF2-40B4-BE49-F238E27FC236}">
              <a16:creationId xmlns:a16="http://schemas.microsoft.com/office/drawing/2014/main" id="{8D1FCFED-A355-58EF-B90C-50DBEF91F4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1:notes">
            <a:extLst>
              <a:ext uri="{FF2B5EF4-FFF2-40B4-BE49-F238E27FC236}">
                <a16:creationId xmlns:a16="http://schemas.microsoft.com/office/drawing/2014/main" id="{86E2625A-C09C-43C7-73E0-1F86A4FBF33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p11:notes">
            <a:extLst>
              <a:ext uri="{FF2B5EF4-FFF2-40B4-BE49-F238E27FC236}">
                <a16:creationId xmlns:a16="http://schemas.microsoft.com/office/drawing/2014/main" id="{FA8F99E8-130C-2121-110F-9223F9BCA93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777931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>
          <a:extLst>
            <a:ext uri="{FF2B5EF4-FFF2-40B4-BE49-F238E27FC236}">
              <a16:creationId xmlns:a16="http://schemas.microsoft.com/office/drawing/2014/main" id="{7471E78B-D36C-DF61-E123-528A179183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1:notes">
            <a:extLst>
              <a:ext uri="{FF2B5EF4-FFF2-40B4-BE49-F238E27FC236}">
                <a16:creationId xmlns:a16="http://schemas.microsoft.com/office/drawing/2014/main" id="{80525876-9B4D-2271-1BB4-736440F9E27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p11:notes">
            <a:extLst>
              <a:ext uri="{FF2B5EF4-FFF2-40B4-BE49-F238E27FC236}">
                <a16:creationId xmlns:a16="http://schemas.microsoft.com/office/drawing/2014/main" id="{621DC125-2E26-1A51-68A1-24E0622BD08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244177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>
          <a:extLst>
            <a:ext uri="{FF2B5EF4-FFF2-40B4-BE49-F238E27FC236}">
              <a16:creationId xmlns:a16="http://schemas.microsoft.com/office/drawing/2014/main" id="{3DBC0B97-C12D-AD62-E1D9-8231906F62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1:notes">
            <a:extLst>
              <a:ext uri="{FF2B5EF4-FFF2-40B4-BE49-F238E27FC236}">
                <a16:creationId xmlns:a16="http://schemas.microsoft.com/office/drawing/2014/main" id="{C569B16C-AB8D-B3A7-7F31-A664B42CF2E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p11:notes">
            <a:extLst>
              <a:ext uri="{FF2B5EF4-FFF2-40B4-BE49-F238E27FC236}">
                <a16:creationId xmlns:a16="http://schemas.microsoft.com/office/drawing/2014/main" id="{732FEAA9-82FB-8589-8EDB-8872D30F00E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51163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>
          <a:extLst>
            <a:ext uri="{FF2B5EF4-FFF2-40B4-BE49-F238E27FC236}">
              <a16:creationId xmlns:a16="http://schemas.microsoft.com/office/drawing/2014/main" id="{E0959B1A-0669-AAD4-852F-ABCCDBB269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1:notes">
            <a:extLst>
              <a:ext uri="{FF2B5EF4-FFF2-40B4-BE49-F238E27FC236}">
                <a16:creationId xmlns:a16="http://schemas.microsoft.com/office/drawing/2014/main" id="{917DC1AA-F196-F480-ADBC-E98542EB4E0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p11:notes">
            <a:extLst>
              <a:ext uri="{FF2B5EF4-FFF2-40B4-BE49-F238E27FC236}">
                <a16:creationId xmlns:a16="http://schemas.microsoft.com/office/drawing/2014/main" id="{A297D7B6-16FD-ED1E-086F-156F5221F6A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140066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>
          <a:extLst>
            <a:ext uri="{FF2B5EF4-FFF2-40B4-BE49-F238E27FC236}">
              <a16:creationId xmlns:a16="http://schemas.microsoft.com/office/drawing/2014/main" id="{B135B0E1-8A84-7F2D-CE3A-DA76E9E7CD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1:notes">
            <a:extLst>
              <a:ext uri="{FF2B5EF4-FFF2-40B4-BE49-F238E27FC236}">
                <a16:creationId xmlns:a16="http://schemas.microsoft.com/office/drawing/2014/main" id="{4CD344E3-A5B7-D8DF-6662-BB2B8828E2E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p11:notes">
            <a:extLst>
              <a:ext uri="{FF2B5EF4-FFF2-40B4-BE49-F238E27FC236}">
                <a16:creationId xmlns:a16="http://schemas.microsoft.com/office/drawing/2014/main" id="{36222556-C24D-DCDC-8DFD-4C6F7A6283D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631800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>
          <a:extLst>
            <a:ext uri="{FF2B5EF4-FFF2-40B4-BE49-F238E27FC236}">
              <a16:creationId xmlns:a16="http://schemas.microsoft.com/office/drawing/2014/main" id="{33523788-2074-1717-92B3-CEA198F1CB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1:notes">
            <a:extLst>
              <a:ext uri="{FF2B5EF4-FFF2-40B4-BE49-F238E27FC236}">
                <a16:creationId xmlns:a16="http://schemas.microsoft.com/office/drawing/2014/main" id="{EC37CD5A-5524-79C8-8DA0-9977C4CBBF2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p11:notes">
            <a:extLst>
              <a:ext uri="{FF2B5EF4-FFF2-40B4-BE49-F238E27FC236}">
                <a16:creationId xmlns:a16="http://schemas.microsoft.com/office/drawing/2014/main" id="{2DEE1603-E4B0-7956-4B0C-D70CEADCFF9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132187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>
          <a:extLst>
            <a:ext uri="{FF2B5EF4-FFF2-40B4-BE49-F238E27FC236}">
              <a16:creationId xmlns:a16="http://schemas.microsoft.com/office/drawing/2014/main" id="{E7C7F3C8-18AD-5022-04A5-B70D8E9C92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1:notes">
            <a:extLst>
              <a:ext uri="{FF2B5EF4-FFF2-40B4-BE49-F238E27FC236}">
                <a16:creationId xmlns:a16="http://schemas.microsoft.com/office/drawing/2014/main" id="{0DF9A1B7-9337-933D-D83A-1028C464818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p11:notes">
            <a:extLst>
              <a:ext uri="{FF2B5EF4-FFF2-40B4-BE49-F238E27FC236}">
                <a16:creationId xmlns:a16="http://schemas.microsoft.com/office/drawing/2014/main" id="{0C440579-6E50-B310-7C21-148169187A7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362289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>
          <a:extLst>
            <a:ext uri="{FF2B5EF4-FFF2-40B4-BE49-F238E27FC236}">
              <a16:creationId xmlns:a16="http://schemas.microsoft.com/office/drawing/2014/main" id="{5E2788D7-E389-09BD-6A0E-B207B144DC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1:notes">
            <a:extLst>
              <a:ext uri="{FF2B5EF4-FFF2-40B4-BE49-F238E27FC236}">
                <a16:creationId xmlns:a16="http://schemas.microsoft.com/office/drawing/2014/main" id="{6DF370AD-F8A4-52BC-234F-3893AA9E8F8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p11:notes">
            <a:extLst>
              <a:ext uri="{FF2B5EF4-FFF2-40B4-BE49-F238E27FC236}">
                <a16:creationId xmlns:a16="http://schemas.microsoft.com/office/drawing/2014/main" id="{79E600AE-3914-986F-C9EC-5825004E370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132859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5"/>
          <p:cNvSpPr txBox="1"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5400"/>
              <a:buFont typeface="Century Gothic"/>
              <a:buNone/>
              <a:defRPr sz="5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15"/>
          <p:cNvSpPr txBox="1"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1000"/>
              </a:spcBef>
              <a:spcAft>
                <a:spcPts val="0"/>
              </a:spcAft>
              <a:buSzPts val="1800"/>
              <a:buNone/>
              <a:defRPr>
                <a:solidFill>
                  <a:srgbClr val="FEFEFE"/>
                </a:solidFill>
              </a:defRPr>
            </a:lvl1pPr>
            <a:lvl2pPr lvl="1" algn="ctr">
              <a:spcBef>
                <a:spcPts val="100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10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10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10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10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10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10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10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15"/>
          <p:cNvSpPr txBox="1">
            <a:spLocks noGrp="1"/>
          </p:cNvSpPr>
          <p:nvPr>
            <p:ph type="dt" idx="10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5"/>
          <p:cNvSpPr txBox="1">
            <a:spLocks noGrp="1"/>
          </p:cNvSpPr>
          <p:nvPr>
            <p:ph type="ftr" idx="11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5"/>
          <p:cNvSpPr/>
          <p:nvPr/>
        </p:nvSpPr>
        <p:spPr>
          <a:xfrm>
            <a:off x="0" y="4323810"/>
            <a:ext cx="1744652" cy="778589"/>
          </a:xfrm>
          <a:custGeom>
            <a:avLst/>
            <a:gdLst/>
            <a:ahLst/>
            <a:cxnLst/>
            <a:rect l="l" t="t" r="r" b="b"/>
            <a:pathLst>
              <a:path w="372" h="166" extrusionOk="0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" name="Google Shape;44;p15"/>
          <p:cNvSpPr txBox="1">
            <a:spLocks noGrp="1"/>
          </p:cNvSpPr>
          <p:nvPr>
            <p:ph type="sldNum" idx="12"/>
          </p:nvPr>
        </p:nvSpPr>
        <p:spPr>
          <a:xfrm>
            <a:off x="531812" y="4529540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3"/>
          <p:cNvSpPr txBox="1"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Century Gothic"/>
              <a:buNone/>
              <a:defRPr sz="24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23"/>
          <p:cNvSpPr>
            <a:spLocks noGrp="1"/>
          </p:cNvSpPr>
          <p:nvPr>
            <p:ph type="pic" idx="2"/>
          </p:nvPr>
        </p:nvSpPr>
        <p:spPr>
          <a:xfrm>
            <a:off x="2589212" y="634965"/>
            <a:ext cx="8915400" cy="3854970"/>
          </a:xfrm>
          <a:prstGeom prst="rect">
            <a:avLst/>
          </a:prstGeom>
          <a:noFill/>
          <a:ln>
            <a:noFill/>
          </a:ln>
        </p:spPr>
      </p:sp>
      <p:sp>
        <p:nvSpPr>
          <p:cNvPr id="139" name="Google Shape;139;p23"/>
          <p:cNvSpPr txBox="1">
            <a:spLocks noGrp="1"/>
          </p:cNvSpPr>
          <p:nvPr>
            <p:ph type="body" idx="1"/>
          </p:nvPr>
        </p:nvSpPr>
        <p:spPr>
          <a:xfrm>
            <a:off x="2589213" y="5367338"/>
            <a:ext cx="8915400" cy="49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200"/>
              <a:buNone/>
              <a:defRPr sz="12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40" name="Google Shape;140;p23"/>
          <p:cNvSpPr txBox="1">
            <a:spLocks noGrp="1"/>
          </p:cNvSpPr>
          <p:nvPr>
            <p:ph type="dt" idx="10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23"/>
          <p:cNvSpPr txBox="1">
            <a:spLocks noGrp="1"/>
          </p:cNvSpPr>
          <p:nvPr>
            <p:ph type="ftr" idx="11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23"/>
          <p:cNvSpPr/>
          <p:nvPr/>
        </p:nvSpPr>
        <p:spPr>
          <a:xfrm rot="10800000" flipH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 extrusionOk="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23"/>
          <p:cNvSpPr txBox="1">
            <a:spLocks noGrp="1"/>
          </p:cNvSpPr>
          <p:nvPr>
            <p:ph type="sldNum" idx="12"/>
          </p:nvPr>
        </p:nvSpPr>
        <p:spPr>
          <a:xfrm>
            <a:off x="531812" y="4983087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aption">
  <p:cSld name="Title and Caption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4"/>
          <p:cNvSpPr txBox="1"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800"/>
              <a:buFont typeface="Century Gothic"/>
              <a:buNone/>
              <a:defRPr sz="48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24"/>
          <p:cNvSpPr txBox="1"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595959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47" name="Google Shape;147;p24"/>
          <p:cNvSpPr txBox="1">
            <a:spLocks noGrp="1"/>
          </p:cNvSpPr>
          <p:nvPr>
            <p:ph type="dt" idx="10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24"/>
          <p:cNvSpPr txBox="1">
            <a:spLocks noGrp="1"/>
          </p:cNvSpPr>
          <p:nvPr>
            <p:ph type="ftr" idx="11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24"/>
          <p:cNvSpPr/>
          <p:nvPr/>
        </p:nvSpPr>
        <p:spPr>
          <a:xfrm rot="10800000" flipH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 extrusionOk="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24"/>
          <p:cNvSpPr txBox="1">
            <a:spLocks noGrp="1"/>
          </p:cNvSpPr>
          <p:nvPr>
            <p:ph type="sldNum" idx="12"/>
          </p:nvPr>
        </p:nvSpPr>
        <p:spPr>
          <a:xfrm>
            <a:off x="531812" y="3244139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with Caption">
  <p:cSld name="Quote with Caption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5"/>
          <p:cNvSpPr txBox="1"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800"/>
              <a:buFont typeface="Century Gothic"/>
              <a:buNone/>
              <a:defRPr sz="48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25"/>
          <p:cNvSpPr txBox="1">
            <a:spLocks noGrp="1"/>
          </p:cNvSpPr>
          <p:nvPr>
            <p:ph type="body" idx="1"/>
          </p:nvPr>
        </p:nvSpPr>
        <p:spPr>
          <a:xfrm>
            <a:off x="3275012" y="3505200"/>
            <a:ext cx="7536554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600"/>
              <a:buFont typeface="Century Gothic"/>
              <a:buNone/>
              <a:defRPr sz="1600">
                <a:solidFill>
                  <a:srgbClr val="7F7F7F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Font typeface="Century Gothic"/>
              <a:buNone/>
              <a:defRPr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00"/>
              <a:buFont typeface="Century Gothic"/>
              <a:buNone/>
              <a:defRPr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00"/>
              <a:buFont typeface="Century Gothic"/>
              <a:buNone/>
              <a:defRPr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00"/>
              <a:buFont typeface="Century Gothic"/>
              <a:buNone/>
              <a:defRPr/>
            </a:lvl5pPr>
            <a:lvl6pPr marL="2743200" lvl="5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6pPr>
            <a:lvl7pPr marL="3200400" lvl="6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7pPr>
            <a:lvl8pPr marL="3657600" lvl="7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8pPr>
            <a:lvl9pPr marL="4114800" lvl="8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9pPr>
          </a:lstStyle>
          <a:p>
            <a:endParaRPr/>
          </a:p>
        </p:txBody>
      </p:sp>
      <p:sp>
        <p:nvSpPr>
          <p:cNvPr id="154" name="Google Shape;154;p25"/>
          <p:cNvSpPr txBox="1">
            <a:spLocks noGrp="1"/>
          </p:cNvSpPr>
          <p:nvPr>
            <p:ph type="body" idx="2"/>
          </p:nvPr>
        </p:nvSpPr>
        <p:spPr>
          <a:xfrm>
            <a:off x="2589212" y="4354046"/>
            <a:ext cx="8915399" cy="1555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595959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55" name="Google Shape;155;p25"/>
          <p:cNvSpPr txBox="1">
            <a:spLocks noGrp="1"/>
          </p:cNvSpPr>
          <p:nvPr>
            <p:ph type="dt" idx="10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25"/>
          <p:cNvSpPr txBox="1">
            <a:spLocks noGrp="1"/>
          </p:cNvSpPr>
          <p:nvPr>
            <p:ph type="ftr" idx="11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25"/>
          <p:cNvSpPr/>
          <p:nvPr/>
        </p:nvSpPr>
        <p:spPr>
          <a:xfrm rot="10800000" flipH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 extrusionOk="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25"/>
          <p:cNvSpPr txBox="1">
            <a:spLocks noGrp="1"/>
          </p:cNvSpPr>
          <p:nvPr>
            <p:ph type="sldNum" idx="12"/>
          </p:nvPr>
        </p:nvSpPr>
        <p:spPr>
          <a:xfrm>
            <a:off x="531812" y="3244139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9" name="Google Shape;159;p25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/>
          </a:p>
        </p:txBody>
      </p:sp>
      <p:sp>
        <p:nvSpPr>
          <p:cNvPr id="160" name="Google Shape;160;p25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me Card">
  <p:cSld name="Name Card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6"/>
          <p:cNvSpPr txBox="1"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800"/>
              <a:buFont typeface="Century Gothic"/>
              <a:buNone/>
              <a:defRPr sz="48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26"/>
          <p:cNvSpPr txBox="1">
            <a:spLocks noGrp="1"/>
          </p:cNvSpPr>
          <p:nvPr>
            <p:ph type="body" idx="1"/>
          </p:nvPr>
        </p:nvSpPr>
        <p:spPr>
          <a:xfrm>
            <a:off x="2589213" y="5181600"/>
            <a:ext cx="8915400" cy="729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800"/>
              <a:buNone/>
              <a:defRPr>
                <a:solidFill>
                  <a:srgbClr val="595959"/>
                </a:solidFill>
              </a:defRPr>
            </a:lvl1pPr>
            <a:lvl2pPr marL="914400" lvl="1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2pPr>
            <a:lvl3pPr marL="1371600" lvl="2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3pPr>
            <a:lvl4pPr marL="1828800" lvl="3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4pPr>
            <a:lvl5pPr marL="2286000" lvl="4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5pPr>
            <a:lvl6pPr marL="2743200" lvl="5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6pPr>
            <a:lvl7pPr marL="3200400" lvl="6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7pPr>
            <a:lvl8pPr marL="3657600" lvl="7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8pPr>
            <a:lvl9pPr marL="4114800" lvl="8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9pPr>
          </a:lstStyle>
          <a:p>
            <a:endParaRPr/>
          </a:p>
        </p:txBody>
      </p:sp>
      <p:sp>
        <p:nvSpPr>
          <p:cNvPr id="164" name="Google Shape;164;p26"/>
          <p:cNvSpPr txBox="1">
            <a:spLocks noGrp="1"/>
          </p:cNvSpPr>
          <p:nvPr>
            <p:ph type="dt" idx="10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26"/>
          <p:cNvSpPr txBox="1">
            <a:spLocks noGrp="1"/>
          </p:cNvSpPr>
          <p:nvPr>
            <p:ph type="ftr" idx="11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26"/>
          <p:cNvSpPr/>
          <p:nvPr/>
        </p:nvSpPr>
        <p:spPr>
          <a:xfrm rot="10800000" flipH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 extrusionOk="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26"/>
          <p:cNvSpPr txBox="1">
            <a:spLocks noGrp="1"/>
          </p:cNvSpPr>
          <p:nvPr>
            <p:ph type="sldNum" idx="12"/>
          </p:nvPr>
        </p:nvSpPr>
        <p:spPr>
          <a:xfrm>
            <a:off x="531812" y="4983087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Name Card">
  <p:cSld name="Quote Name Card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7"/>
          <p:cNvSpPr txBox="1"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800"/>
              <a:buFont typeface="Century Gothic"/>
              <a:buNone/>
              <a:defRPr sz="48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p27"/>
          <p:cNvSpPr txBox="1">
            <a:spLocks noGrp="1"/>
          </p:cNvSpPr>
          <p:nvPr>
            <p:ph type="body" idx="1"/>
          </p:nvPr>
        </p:nvSpPr>
        <p:spPr>
          <a:xfrm>
            <a:off x="2589212" y="4343400"/>
            <a:ext cx="89154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2400"/>
              <a:buFont typeface="Century Gothic"/>
              <a:buNone/>
              <a:defRPr sz="2400">
                <a:solidFill>
                  <a:schemeClr val="accent1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Font typeface="Century Gothic"/>
              <a:buNone/>
              <a:defRPr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00"/>
              <a:buFont typeface="Century Gothic"/>
              <a:buNone/>
              <a:defRPr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00"/>
              <a:buFont typeface="Century Gothic"/>
              <a:buNone/>
              <a:defRPr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00"/>
              <a:buFont typeface="Century Gothic"/>
              <a:buNone/>
              <a:defRPr/>
            </a:lvl5pPr>
            <a:lvl6pPr marL="2743200" lvl="5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6pPr>
            <a:lvl7pPr marL="3200400" lvl="6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7pPr>
            <a:lvl8pPr marL="3657600" lvl="7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8pPr>
            <a:lvl9pPr marL="4114800" lvl="8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9pPr>
          </a:lstStyle>
          <a:p>
            <a:endParaRPr/>
          </a:p>
        </p:txBody>
      </p:sp>
      <p:sp>
        <p:nvSpPr>
          <p:cNvPr id="171" name="Google Shape;171;p27"/>
          <p:cNvSpPr txBox="1">
            <a:spLocks noGrp="1"/>
          </p:cNvSpPr>
          <p:nvPr>
            <p:ph type="body" idx="2"/>
          </p:nvPr>
        </p:nvSpPr>
        <p:spPr>
          <a:xfrm>
            <a:off x="2589213" y="5181600"/>
            <a:ext cx="8915400" cy="729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800"/>
              <a:buNone/>
              <a:defRPr>
                <a:solidFill>
                  <a:srgbClr val="595959"/>
                </a:solidFill>
              </a:defRPr>
            </a:lvl1pPr>
            <a:lvl2pPr marL="914400" lvl="1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2pPr>
            <a:lvl3pPr marL="1371600" lvl="2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3pPr>
            <a:lvl4pPr marL="1828800" lvl="3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4pPr>
            <a:lvl5pPr marL="2286000" lvl="4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5pPr>
            <a:lvl6pPr marL="2743200" lvl="5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6pPr>
            <a:lvl7pPr marL="3200400" lvl="6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7pPr>
            <a:lvl8pPr marL="3657600" lvl="7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8pPr>
            <a:lvl9pPr marL="4114800" lvl="8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9pPr>
          </a:lstStyle>
          <a:p>
            <a:endParaRPr/>
          </a:p>
        </p:txBody>
      </p:sp>
      <p:sp>
        <p:nvSpPr>
          <p:cNvPr id="172" name="Google Shape;172;p27"/>
          <p:cNvSpPr txBox="1">
            <a:spLocks noGrp="1"/>
          </p:cNvSpPr>
          <p:nvPr>
            <p:ph type="dt" idx="10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27"/>
          <p:cNvSpPr txBox="1">
            <a:spLocks noGrp="1"/>
          </p:cNvSpPr>
          <p:nvPr>
            <p:ph type="ftr" idx="11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27"/>
          <p:cNvSpPr/>
          <p:nvPr/>
        </p:nvSpPr>
        <p:spPr>
          <a:xfrm rot="10800000" flipH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 extrusionOk="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27"/>
          <p:cNvSpPr txBox="1">
            <a:spLocks noGrp="1"/>
          </p:cNvSpPr>
          <p:nvPr>
            <p:ph type="sldNum" idx="12"/>
          </p:nvPr>
        </p:nvSpPr>
        <p:spPr>
          <a:xfrm>
            <a:off x="531812" y="4983087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6" name="Google Shape;176;p27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/>
          </a:p>
        </p:txBody>
      </p:sp>
      <p:sp>
        <p:nvSpPr>
          <p:cNvPr id="177" name="Google Shape;177;p2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rue or False">
  <p:cSld name="True or False"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8"/>
          <p:cNvSpPr txBox="1"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800"/>
              <a:buFont typeface="Century Gothic"/>
              <a:buNone/>
              <a:defRPr sz="48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0" name="Google Shape;180;p28"/>
          <p:cNvSpPr txBox="1">
            <a:spLocks noGrp="1"/>
          </p:cNvSpPr>
          <p:nvPr>
            <p:ph type="body" idx="1"/>
          </p:nvPr>
        </p:nvSpPr>
        <p:spPr>
          <a:xfrm>
            <a:off x="2589212" y="4343400"/>
            <a:ext cx="89154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2400"/>
              <a:buFont typeface="Century Gothic"/>
              <a:buNone/>
              <a:defRPr sz="2400">
                <a:solidFill>
                  <a:schemeClr val="accent1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Font typeface="Century Gothic"/>
              <a:buNone/>
              <a:defRPr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00"/>
              <a:buFont typeface="Century Gothic"/>
              <a:buNone/>
              <a:defRPr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00"/>
              <a:buFont typeface="Century Gothic"/>
              <a:buNone/>
              <a:defRPr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00"/>
              <a:buFont typeface="Century Gothic"/>
              <a:buNone/>
              <a:defRPr/>
            </a:lvl5pPr>
            <a:lvl6pPr marL="2743200" lvl="5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6pPr>
            <a:lvl7pPr marL="3200400" lvl="6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7pPr>
            <a:lvl8pPr marL="3657600" lvl="7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8pPr>
            <a:lvl9pPr marL="4114800" lvl="8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9pPr>
          </a:lstStyle>
          <a:p>
            <a:endParaRPr/>
          </a:p>
        </p:txBody>
      </p:sp>
      <p:sp>
        <p:nvSpPr>
          <p:cNvPr id="181" name="Google Shape;181;p28"/>
          <p:cNvSpPr txBox="1">
            <a:spLocks noGrp="1"/>
          </p:cNvSpPr>
          <p:nvPr>
            <p:ph type="body" idx="2"/>
          </p:nvPr>
        </p:nvSpPr>
        <p:spPr>
          <a:xfrm>
            <a:off x="2589213" y="5181600"/>
            <a:ext cx="8915400" cy="729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800"/>
              <a:buNone/>
              <a:defRPr>
                <a:solidFill>
                  <a:srgbClr val="595959"/>
                </a:solidFill>
              </a:defRPr>
            </a:lvl1pPr>
            <a:lvl2pPr marL="914400" lvl="1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2pPr>
            <a:lvl3pPr marL="1371600" lvl="2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3pPr>
            <a:lvl4pPr marL="1828800" lvl="3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4pPr>
            <a:lvl5pPr marL="2286000" lvl="4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5pPr>
            <a:lvl6pPr marL="2743200" lvl="5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6pPr>
            <a:lvl7pPr marL="3200400" lvl="6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7pPr>
            <a:lvl8pPr marL="3657600" lvl="7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8pPr>
            <a:lvl9pPr marL="4114800" lvl="8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9pPr>
          </a:lstStyle>
          <a:p>
            <a:endParaRPr/>
          </a:p>
        </p:txBody>
      </p:sp>
      <p:sp>
        <p:nvSpPr>
          <p:cNvPr id="182" name="Google Shape;182;p28"/>
          <p:cNvSpPr txBox="1">
            <a:spLocks noGrp="1"/>
          </p:cNvSpPr>
          <p:nvPr>
            <p:ph type="dt" idx="10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28"/>
          <p:cNvSpPr txBox="1">
            <a:spLocks noGrp="1"/>
          </p:cNvSpPr>
          <p:nvPr>
            <p:ph type="ftr" idx="11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p28"/>
          <p:cNvSpPr/>
          <p:nvPr/>
        </p:nvSpPr>
        <p:spPr>
          <a:xfrm rot="10800000" flipH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 extrusionOk="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28"/>
          <p:cNvSpPr txBox="1">
            <a:spLocks noGrp="1"/>
          </p:cNvSpPr>
          <p:nvPr>
            <p:ph type="sldNum" idx="12"/>
          </p:nvPr>
        </p:nvSpPr>
        <p:spPr>
          <a:xfrm>
            <a:off x="531812" y="4983087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9"/>
          <p:cNvSpPr txBox="1"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29"/>
          <p:cNvSpPr txBox="1">
            <a:spLocks noGrp="1"/>
          </p:cNvSpPr>
          <p:nvPr>
            <p:ph type="body" idx="1"/>
          </p:nvPr>
        </p:nvSpPr>
        <p:spPr>
          <a:xfrm rot="5400000">
            <a:off x="5103812" y="-381000"/>
            <a:ext cx="3886200" cy="89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1pPr>
            <a:lvl2pPr marL="914400" lvl="1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2pPr>
            <a:lvl3pPr marL="1371600" lvl="2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3pPr>
            <a:lvl4pPr marL="1828800" lvl="3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4pPr>
            <a:lvl5pPr marL="2286000" lvl="4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5pPr>
            <a:lvl6pPr marL="2743200" lvl="5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6pPr>
            <a:lvl7pPr marL="3200400" lvl="6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7pPr>
            <a:lvl8pPr marL="3657600" lvl="7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8pPr>
            <a:lvl9pPr marL="4114800" lvl="8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9pPr>
          </a:lstStyle>
          <a:p>
            <a:endParaRPr/>
          </a:p>
        </p:txBody>
      </p:sp>
      <p:sp>
        <p:nvSpPr>
          <p:cNvPr id="189" name="Google Shape;189;p29"/>
          <p:cNvSpPr txBox="1">
            <a:spLocks noGrp="1"/>
          </p:cNvSpPr>
          <p:nvPr>
            <p:ph type="dt" idx="10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0" name="Google Shape;190;p29"/>
          <p:cNvSpPr txBox="1">
            <a:spLocks noGrp="1"/>
          </p:cNvSpPr>
          <p:nvPr>
            <p:ph type="ftr" idx="11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p29"/>
          <p:cNvSpPr/>
          <p:nvPr/>
        </p:nvSpPr>
        <p:spPr>
          <a:xfrm rot="10800000" flipH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 extrusionOk="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29"/>
          <p:cNvSpPr txBox="1">
            <a:spLocks noGrp="1"/>
          </p:cNvSpPr>
          <p:nvPr>
            <p:ph type="sldNum" idx="12"/>
          </p:nvPr>
        </p:nvSpPr>
        <p:spPr>
          <a:xfrm>
            <a:off x="531812" y="787782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0"/>
          <p:cNvSpPr txBox="1">
            <a:spLocks noGrp="1"/>
          </p:cNvSpPr>
          <p:nvPr>
            <p:ph type="title"/>
          </p:nvPr>
        </p:nvSpPr>
        <p:spPr>
          <a:xfrm rot="5400000">
            <a:off x="7756704" y="2165513"/>
            <a:ext cx="5283817" cy="2207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5" name="Google Shape;195;p30"/>
          <p:cNvSpPr txBox="1">
            <a:spLocks noGrp="1"/>
          </p:cNvSpPr>
          <p:nvPr>
            <p:ph type="body" idx="1"/>
          </p:nvPr>
        </p:nvSpPr>
        <p:spPr>
          <a:xfrm rot="5400000">
            <a:off x="3185803" y="30814"/>
            <a:ext cx="5283817" cy="6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1pPr>
            <a:lvl2pPr marL="914400" lvl="1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2pPr>
            <a:lvl3pPr marL="1371600" lvl="2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3pPr>
            <a:lvl4pPr marL="1828800" lvl="3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4pPr>
            <a:lvl5pPr marL="2286000" lvl="4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5pPr>
            <a:lvl6pPr marL="2743200" lvl="5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6pPr>
            <a:lvl7pPr marL="3200400" lvl="6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7pPr>
            <a:lvl8pPr marL="3657600" lvl="7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8pPr>
            <a:lvl9pPr marL="4114800" lvl="8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9pPr>
          </a:lstStyle>
          <a:p>
            <a:endParaRPr/>
          </a:p>
        </p:txBody>
      </p:sp>
      <p:sp>
        <p:nvSpPr>
          <p:cNvPr id="196" name="Google Shape;196;p30"/>
          <p:cNvSpPr txBox="1">
            <a:spLocks noGrp="1"/>
          </p:cNvSpPr>
          <p:nvPr>
            <p:ph type="dt" idx="10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7" name="Google Shape;197;p30"/>
          <p:cNvSpPr txBox="1">
            <a:spLocks noGrp="1"/>
          </p:cNvSpPr>
          <p:nvPr>
            <p:ph type="ftr" idx="11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p30"/>
          <p:cNvSpPr/>
          <p:nvPr/>
        </p:nvSpPr>
        <p:spPr>
          <a:xfrm rot="10800000" flipH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 extrusionOk="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30"/>
          <p:cNvSpPr txBox="1">
            <a:spLocks noGrp="1"/>
          </p:cNvSpPr>
          <p:nvPr>
            <p:ph type="sldNum" idx="12"/>
          </p:nvPr>
        </p:nvSpPr>
        <p:spPr>
          <a:xfrm>
            <a:off x="531812" y="787782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6"/>
          <p:cNvSpPr txBox="1">
            <a:spLocks noGrp="1"/>
          </p:cNvSpPr>
          <p:nvPr>
            <p:ph type="body" idx="1"/>
          </p:nvPr>
        </p:nvSpPr>
        <p:spPr>
          <a:xfrm>
            <a:off x="2589212" y="2133600"/>
            <a:ext cx="8915400" cy="3777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1pPr>
            <a:lvl2pPr marL="914400" lvl="1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2pPr>
            <a:lvl3pPr marL="1371600" lvl="2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3pPr>
            <a:lvl4pPr marL="1828800" lvl="3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4pPr>
            <a:lvl5pPr marL="2286000" lvl="4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5pPr>
            <a:lvl6pPr marL="2743200" lvl="5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6pPr>
            <a:lvl7pPr marL="3200400" lvl="6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7pPr>
            <a:lvl8pPr marL="3657600" lvl="7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8pPr>
            <a:lvl9pPr marL="4114800" lvl="8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9pPr>
          </a:lstStyle>
          <a:p>
            <a:endParaRPr/>
          </a:p>
        </p:txBody>
      </p:sp>
      <p:sp>
        <p:nvSpPr>
          <p:cNvPr id="81" name="Google Shape;81;p16"/>
          <p:cNvSpPr txBox="1">
            <a:spLocks noGrp="1"/>
          </p:cNvSpPr>
          <p:nvPr>
            <p:ph type="dt" idx="10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6"/>
          <p:cNvSpPr txBox="1">
            <a:spLocks noGrp="1"/>
          </p:cNvSpPr>
          <p:nvPr>
            <p:ph type="ftr" idx="11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6"/>
          <p:cNvSpPr/>
          <p:nvPr/>
        </p:nvSpPr>
        <p:spPr>
          <a:xfrm rot="10800000" flipH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 extrusionOk="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4" name="Google Shape;84;p16"/>
          <p:cNvSpPr txBox="1">
            <a:spLocks noGrp="1"/>
          </p:cNvSpPr>
          <p:nvPr>
            <p:ph type="sldNum" idx="12"/>
          </p:nvPr>
        </p:nvSpPr>
        <p:spPr>
          <a:xfrm>
            <a:off x="531812" y="787782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4"/>
          <p:cNvSpPr txBox="1"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5400"/>
              <a:buFont typeface="Century Gothic"/>
              <a:buNone/>
              <a:defRPr sz="5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4"/>
          <p:cNvSpPr txBox="1"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1000"/>
              </a:spcBef>
              <a:spcAft>
                <a:spcPts val="0"/>
              </a:spcAft>
              <a:buSzPts val="1800"/>
              <a:buNone/>
              <a:defRPr>
                <a:solidFill>
                  <a:srgbClr val="595959"/>
                </a:solidFill>
              </a:defRPr>
            </a:lvl1pPr>
            <a:lvl2pPr lvl="1" algn="ctr">
              <a:spcBef>
                <a:spcPts val="1000"/>
              </a:spcBef>
              <a:spcAft>
                <a:spcPts val="0"/>
              </a:spcAft>
              <a:buSzPts val="16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100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1000"/>
              </a:spcBef>
              <a:spcAft>
                <a:spcPts val="0"/>
              </a:spcAft>
              <a:buSzPts val="12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1000"/>
              </a:spcBef>
              <a:spcAft>
                <a:spcPts val="0"/>
              </a:spcAft>
              <a:buSzPts val="12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1000"/>
              </a:spcBef>
              <a:spcAft>
                <a:spcPts val="0"/>
              </a:spcAft>
              <a:buSzPts val="12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1000"/>
              </a:spcBef>
              <a:spcAft>
                <a:spcPts val="0"/>
              </a:spcAft>
              <a:buSzPts val="12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1000"/>
              </a:spcBef>
              <a:spcAft>
                <a:spcPts val="0"/>
              </a:spcAft>
              <a:buSzPts val="12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1000"/>
              </a:spcBef>
              <a:spcAft>
                <a:spcPts val="0"/>
              </a:spcAft>
              <a:buSzPts val="12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88" name="Google Shape;88;p14"/>
          <p:cNvSpPr txBox="1">
            <a:spLocks noGrp="1"/>
          </p:cNvSpPr>
          <p:nvPr>
            <p:ph type="dt" idx="10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4"/>
          <p:cNvSpPr txBox="1">
            <a:spLocks noGrp="1"/>
          </p:cNvSpPr>
          <p:nvPr>
            <p:ph type="ftr" idx="11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4"/>
          <p:cNvSpPr/>
          <p:nvPr/>
        </p:nvSpPr>
        <p:spPr>
          <a:xfrm>
            <a:off x="0" y="4323810"/>
            <a:ext cx="1744652" cy="778589"/>
          </a:xfrm>
          <a:custGeom>
            <a:avLst/>
            <a:gdLst/>
            <a:ahLst/>
            <a:cxnLst/>
            <a:rect l="l" t="t" r="r" b="b"/>
            <a:pathLst>
              <a:path w="372" h="166" extrusionOk="0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1" name="Google Shape;91;p14"/>
          <p:cNvSpPr txBox="1">
            <a:spLocks noGrp="1"/>
          </p:cNvSpPr>
          <p:nvPr>
            <p:ph type="sldNum" idx="12"/>
          </p:nvPr>
        </p:nvSpPr>
        <p:spPr>
          <a:xfrm>
            <a:off x="531812" y="4529540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000"/>
              <a:buFont typeface="Century Gothic"/>
              <a:buNone/>
              <a:defRPr sz="40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7"/>
          <p:cNvSpPr txBox="1"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2000"/>
              <a:buNone/>
              <a:defRPr sz="2000">
                <a:solidFill>
                  <a:srgbClr val="595959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95" name="Google Shape;95;p17"/>
          <p:cNvSpPr txBox="1">
            <a:spLocks noGrp="1"/>
          </p:cNvSpPr>
          <p:nvPr>
            <p:ph type="dt" idx="10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7"/>
          <p:cNvSpPr txBox="1">
            <a:spLocks noGrp="1"/>
          </p:cNvSpPr>
          <p:nvPr>
            <p:ph type="ftr" idx="11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7"/>
          <p:cNvSpPr/>
          <p:nvPr/>
        </p:nvSpPr>
        <p:spPr>
          <a:xfrm rot="10800000" flipH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 extrusionOk="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17"/>
          <p:cNvSpPr txBox="1">
            <a:spLocks noGrp="1"/>
          </p:cNvSpPr>
          <p:nvPr>
            <p:ph type="sldNum" idx="12"/>
          </p:nvPr>
        </p:nvSpPr>
        <p:spPr>
          <a:xfrm>
            <a:off x="531812" y="3244139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8"/>
          <p:cNvSpPr txBox="1"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8"/>
          <p:cNvSpPr txBox="1">
            <a:spLocks noGrp="1"/>
          </p:cNvSpPr>
          <p:nvPr>
            <p:ph type="body" idx="1"/>
          </p:nvPr>
        </p:nvSpPr>
        <p:spPr>
          <a:xfrm>
            <a:off x="2589212" y="2133600"/>
            <a:ext cx="4313864" cy="3777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1pPr>
            <a:lvl2pPr marL="914400" lvl="1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2pPr>
            <a:lvl3pPr marL="1371600" lvl="2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3pPr>
            <a:lvl4pPr marL="1828800" lvl="3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4pPr>
            <a:lvl5pPr marL="2286000" lvl="4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5pPr>
            <a:lvl6pPr marL="2743200" lvl="5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6pPr>
            <a:lvl7pPr marL="3200400" lvl="6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7pPr>
            <a:lvl8pPr marL="3657600" lvl="7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8pPr>
            <a:lvl9pPr marL="4114800" lvl="8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9pPr>
          </a:lstStyle>
          <a:p>
            <a:endParaRPr/>
          </a:p>
        </p:txBody>
      </p:sp>
      <p:sp>
        <p:nvSpPr>
          <p:cNvPr id="102" name="Google Shape;102;p18"/>
          <p:cNvSpPr txBox="1">
            <a:spLocks noGrp="1"/>
          </p:cNvSpPr>
          <p:nvPr>
            <p:ph type="body" idx="2"/>
          </p:nvPr>
        </p:nvSpPr>
        <p:spPr>
          <a:xfrm>
            <a:off x="7190747" y="2126222"/>
            <a:ext cx="4313864" cy="3777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1pPr>
            <a:lvl2pPr marL="914400" lvl="1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2pPr>
            <a:lvl3pPr marL="1371600" lvl="2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3pPr>
            <a:lvl4pPr marL="1828800" lvl="3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4pPr>
            <a:lvl5pPr marL="2286000" lvl="4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5pPr>
            <a:lvl6pPr marL="2743200" lvl="5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6pPr>
            <a:lvl7pPr marL="3200400" lvl="6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7pPr>
            <a:lvl8pPr marL="3657600" lvl="7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8pPr>
            <a:lvl9pPr marL="4114800" lvl="8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9pPr>
          </a:lstStyle>
          <a:p>
            <a:endParaRPr/>
          </a:p>
        </p:txBody>
      </p:sp>
      <p:sp>
        <p:nvSpPr>
          <p:cNvPr id="103" name="Google Shape;103;p18"/>
          <p:cNvSpPr txBox="1">
            <a:spLocks noGrp="1"/>
          </p:cNvSpPr>
          <p:nvPr>
            <p:ph type="dt" idx="10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18"/>
          <p:cNvSpPr txBox="1">
            <a:spLocks noGrp="1"/>
          </p:cNvSpPr>
          <p:nvPr>
            <p:ph type="ftr" idx="11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8"/>
          <p:cNvSpPr/>
          <p:nvPr/>
        </p:nvSpPr>
        <p:spPr>
          <a:xfrm rot="10800000" flipH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 extrusionOk="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18"/>
          <p:cNvSpPr txBox="1">
            <a:spLocks noGrp="1"/>
          </p:cNvSpPr>
          <p:nvPr>
            <p:ph type="sldNum" idx="12"/>
          </p:nvPr>
        </p:nvSpPr>
        <p:spPr>
          <a:xfrm>
            <a:off x="531812" y="787782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9"/>
          <p:cNvSpPr txBox="1"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9"/>
          <p:cNvSpPr txBox="1"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2400"/>
              <a:buNone/>
              <a:defRPr sz="2400" b="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10" name="Google Shape;110;p19"/>
          <p:cNvSpPr txBox="1">
            <a:spLocks noGrp="1"/>
          </p:cNvSpPr>
          <p:nvPr>
            <p:ph type="body" idx="2"/>
          </p:nvPr>
        </p:nvSpPr>
        <p:spPr>
          <a:xfrm>
            <a:off x="2589212" y="2548966"/>
            <a:ext cx="4342893" cy="3354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1pPr>
            <a:lvl2pPr marL="914400" lvl="1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2pPr>
            <a:lvl3pPr marL="1371600" lvl="2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3pPr>
            <a:lvl4pPr marL="1828800" lvl="3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4pPr>
            <a:lvl5pPr marL="2286000" lvl="4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5pPr>
            <a:lvl6pPr marL="2743200" lvl="5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6pPr>
            <a:lvl7pPr marL="3200400" lvl="6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7pPr>
            <a:lvl8pPr marL="3657600" lvl="7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8pPr>
            <a:lvl9pPr marL="4114800" lvl="8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9pPr>
          </a:lstStyle>
          <a:p>
            <a:endParaRPr/>
          </a:p>
        </p:txBody>
      </p:sp>
      <p:sp>
        <p:nvSpPr>
          <p:cNvPr id="111" name="Google Shape;111;p19"/>
          <p:cNvSpPr txBox="1">
            <a:spLocks noGrp="1"/>
          </p:cNvSpPr>
          <p:nvPr>
            <p:ph type="body" idx="3"/>
          </p:nvPr>
        </p:nvSpPr>
        <p:spPr>
          <a:xfrm>
            <a:off x="7506629" y="1969475"/>
            <a:ext cx="3999001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2400"/>
              <a:buNone/>
              <a:defRPr sz="2400" b="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12" name="Google Shape;112;p19"/>
          <p:cNvSpPr txBox="1">
            <a:spLocks noGrp="1"/>
          </p:cNvSpPr>
          <p:nvPr>
            <p:ph type="body" idx="4"/>
          </p:nvPr>
        </p:nvSpPr>
        <p:spPr>
          <a:xfrm>
            <a:off x="7166957" y="2545738"/>
            <a:ext cx="4338674" cy="3354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1pPr>
            <a:lvl2pPr marL="914400" lvl="1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2pPr>
            <a:lvl3pPr marL="1371600" lvl="2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3pPr>
            <a:lvl4pPr marL="1828800" lvl="3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4pPr>
            <a:lvl5pPr marL="2286000" lvl="4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5pPr>
            <a:lvl6pPr marL="2743200" lvl="5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6pPr>
            <a:lvl7pPr marL="3200400" lvl="6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7pPr>
            <a:lvl8pPr marL="3657600" lvl="7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8pPr>
            <a:lvl9pPr marL="4114800" lvl="8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9pPr>
          </a:lstStyle>
          <a:p>
            <a:endParaRPr/>
          </a:p>
        </p:txBody>
      </p:sp>
      <p:sp>
        <p:nvSpPr>
          <p:cNvPr id="113" name="Google Shape;113;p19"/>
          <p:cNvSpPr txBox="1">
            <a:spLocks noGrp="1"/>
          </p:cNvSpPr>
          <p:nvPr>
            <p:ph type="dt" idx="10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19"/>
          <p:cNvSpPr txBox="1">
            <a:spLocks noGrp="1"/>
          </p:cNvSpPr>
          <p:nvPr>
            <p:ph type="ftr" idx="11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19"/>
          <p:cNvSpPr/>
          <p:nvPr/>
        </p:nvSpPr>
        <p:spPr>
          <a:xfrm rot="10800000" flipH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 extrusionOk="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19"/>
          <p:cNvSpPr txBox="1">
            <a:spLocks noGrp="1"/>
          </p:cNvSpPr>
          <p:nvPr>
            <p:ph type="sldNum" idx="12"/>
          </p:nvPr>
        </p:nvSpPr>
        <p:spPr>
          <a:xfrm>
            <a:off x="531812" y="787782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0"/>
          <p:cNvSpPr txBox="1"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20"/>
          <p:cNvSpPr txBox="1">
            <a:spLocks noGrp="1"/>
          </p:cNvSpPr>
          <p:nvPr>
            <p:ph type="dt" idx="10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20"/>
          <p:cNvSpPr txBox="1">
            <a:spLocks noGrp="1"/>
          </p:cNvSpPr>
          <p:nvPr>
            <p:ph type="ftr" idx="11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0"/>
          <p:cNvSpPr/>
          <p:nvPr/>
        </p:nvSpPr>
        <p:spPr>
          <a:xfrm rot="10800000" flipH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 extrusionOk="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20"/>
          <p:cNvSpPr txBox="1">
            <a:spLocks noGrp="1"/>
          </p:cNvSpPr>
          <p:nvPr>
            <p:ph type="sldNum" idx="12"/>
          </p:nvPr>
        </p:nvSpPr>
        <p:spPr>
          <a:xfrm>
            <a:off x="531812" y="787782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1"/>
          <p:cNvSpPr txBox="1">
            <a:spLocks noGrp="1"/>
          </p:cNvSpPr>
          <p:nvPr>
            <p:ph type="dt" idx="10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21"/>
          <p:cNvSpPr txBox="1">
            <a:spLocks noGrp="1"/>
          </p:cNvSpPr>
          <p:nvPr>
            <p:ph type="ftr" idx="11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21"/>
          <p:cNvSpPr/>
          <p:nvPr/>
        </p:nvSpPr>
        <p:spPr>
          <a:xfrm rot="10800000" flipH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 extrusionOk="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21"/>
          <p:cNvSpPr txBox="1">
            <a:spLocks noGrp="1"/>
          </p:cNvSpPr>
          <p:nvPr>
            <p:ph type="sldNum" idx="12"/>
          </p:nvPr>
        </p:nvSpPr>
        <p:spPr>
          <a:xfrm>
            <a:off x="531812" y="787782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2"/>
          <p:cNvSpPr txBox="1"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Century Gothic"/>
              <a:buNone/>
              <a:defRPr sz="20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22"/>
          <p:cNvSpPr txBox="1">
            <a:spLocks noGrp="1"/>
          </p:cNvSpPr>
          <p:nvPr>
            <p:ph type="body" idx="1"/>
          </p:nvPr>
        </p:nvSpPr>
        <p:spPr>
          <a:xfrm>
            <a:off x="6323012" y="446088"/>
            <a:ext cx="5181600" cy="5414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1pPr>
            <a:lvl2pPr marL="914400" lvl="1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2pPr>
            <a:lvl3pPr marL="1371600" lvl="2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3pPr>
            <a:lvl4pPr marL="1828800" lvl="3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4pPr>
            <a:lvl5pPr marL="2286000" lvl="4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5pPr>
            <a:lvl6pPr marL="2743200" lvl="5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6pPr>
            <a:lvl7pPr marL="3200400" lvl="6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7pPr>
            <a:lvl8pPr marL="3657600" lvl="7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8pPr>
            <a:lvl9pPr marL="4114800" lvl="8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9pPr>
          </a:lstStyle>
          <a:p>
            <a:endParaRPr/>
          </a:p>
        </p:txBody>
      </p:sp>
      <p:sp>
        <p:nvSpPr>
          <p:cNvPr id="131" name="Google Shape;131;p22"/>
          <p:cNvSpPr txBox="1">
            <a:spLocks noGrp="1"/>
          </p:cNvSpPr>
          <p:nvPr>
            <p:ph type="body" idx="2"/>
          </p:nvPr>
        </p:nvSpPr>
        <p:spPr>
          <a:xfrm>
            <a:off x="2589212" y="1598613"/>
            <a:ext cx="3505199" cy="4262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32" name="Google Shape;132;p22"/>
          <p:cNvSpPr txBox="1">
            <a:spLocks noGrp="1"/>
          </p:cNvSpPr>
          <p:nvPr>
            <p:ph type="dt" idx="10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22"/>
          <p:cNvSpPr txBox="1">
            <a:spLocks noGrp="1"/>
          </p:cNvSpPr>
          <p:nvPr>
            <p:ph type="ftr" idx="11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22"/>
          <p:cNvSpPr/>
          <p:nvPr/>
        </p:nvSpPr>
        <p:spPr>
          <a:xfrm rot="10800000" flipH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 extrusionOk="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22"/>
          <p:cNvSpPr txBox="1">
            <a:spLocks noGrp="1"/>
          </p:cNvSpPr>
          <p:nvPr>
            <p:ph type="sldNum" idx="12"/>
          </p:nvPr>
        </p:nvSpPr>
        <p:spPr>
          <a:xfrm>
            <a:off x="531812" y="787782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4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slideLayout" Target="../slideLayouts/slideLayout13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6" Type="http://schemas.openxmlformats.org/officeDocument/2006/relationships/slideLayout" Target="../slideLayouts/slideLayout17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A19D8F"/>
            </a:gs>
            <a:gs pos="100000">
              <a:srgbClr val="746B4D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6;p13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7" name="Google Shape;7;p13"/>
            <p:cNvSpPr/>
            <p:nvPr/>
          </p:nvSpPr>
          <p:spPr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l" t="t" r="r" b="b"/>
              <a:pathLst>
                <a:path w="22" h="136" extrusionOk="0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lt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8" name="Google Shape;8;p13"/>
            <p:cNvSpPr/>
            <p:nvPr/>
          </p:nvSpPr>
          <p:spPr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l" t="t" r="r" b="b"/>
              <a:pathLst>
                <a:path w="140" h="504" extrusionOk="0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lt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9" name="Google Shape;9;p13"/>
            <p:cNvSpPr/>
            <p:nvPr/>
          </p:nvSpPr>
          <p:spPr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l" t="t" r="r" b="b"/>
              <a:pathLst>
                <a:path w="132" h="308" extrusionOk="0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lt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0" name="Google Shape;10;p13"/>
            <p:cNvSpPr/>
            <p:nvPr/>
          </p:nvSpPr>
          <p:spPr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l" t="t" r="r" b="b"/>
              <a:pathLst>
                <a:path w="37" h="79" extrusionOk="0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lt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1" name="Google Shape;11;p13"/>
            <p:cNvSpPr/>
            <p:nvPr/>
          </p:nvSpPr>
          <p:spPr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l" t="t" r="r" b="b"/>
              <a:pathLst>
                <a:path w="178" h="722" extrusionOk="0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lt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2" name="Google Shape;12;p13"/>
            <p:cNvSpPr/>
            <p:nvPr/>
          </p:nvSpPr>
          <p:spPr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l" t="t" r="r" b="b"/>
              <a:pathLst>
                <a:path w="23" h="635" extrusionOk="0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lt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3" name="Google Shape;13;p13"/>
            <p:cNvSpPr/>
            <p:nvPr/>
          </p:nvSpPr>
          <p:spPr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l" t="t" r="r" b="b"/>
              <a:pathLst>
                <a:path w="17" h="107" extrusionOk="0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lt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4" name="Google Shape;14;p13"/>
            <p:cNvSpPr/>
            <p:nvPr/>
          </p:nvSpPr>
          <p:spPr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l" t="t" r="r" b="b"/>
              <a:pathLst>
                <a:path w="41" h="222" extrusionOk="0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lt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5" name="Google Shape;15;p13"/>
            <p:cNvSpPr/>
            <p:nvPr/>
          </p:nvSpPr>
          <p:spPr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l" t="t" r="r" b="b"/>
              <a:pathLst>
                <a:path w="450" h="878" extrusionOk="0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lt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6" name="Google Shape;16;p13"/>
            <p:cNvSpPr/>
            <p:nvPr/>
          </p:nvSpPr>
          <p:spPr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l" t="t" r="r" b="b"/>
              <a:pathLst>
                <a:path w="35" h="73" extrusionOk="0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lt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7" name="Google Shape;17;p13"/>
            <p:cNvSpPr/>
            <p:nvPr/>
          </p:nvSpPr>
          <p:spPr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l" t="t" r="r" b="b"/>
              <a:pathLst>
                <a:path w="8" h="48" extrusionOk="0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lt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8" name="Google Shape;18;p13"/>
            <p:cNvSpPr/>
            <p:nvPr/>
          </p:nvSpPr>
          <p:spPr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l" t="t" r="r" b="b"/>
              <a:pathLst>
                <a:path w="52" h="135" extrusionOk="0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lt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19" name="Google Shape;19;p13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20" name="Google Shape;20;p13"/>
            <p:cNvSpPr/>
            <p:nvPr/>
          </p:nvSpPr>
          <p:spPr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l" t="t" r="r" b="b"/>
              <a:pathLst>
                <a:path w="103" h="920" extrusionOk="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1" name="Google Shape;21;p13"/>
            <p:cNvSpPr/>
            <p:nvPr/>
          </p:nvSpPr>
          <p:spPr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l" t="t" r="r" b="b"/>
              <a:pathLst>
                <a:path w="88" h="330" extrusionOk="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2" name="Google Shape;22;p13"/>
            <p:cNvSpPr/>
            <p:nvPr/>
          </p:nvSpPr>
          <p:spPr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l" t="t" r="r" b="b"/>
              <a:pathLst>
                <a:path w="90" h="207" extrusionOk="0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3" name="Google Shape;23;p13"/>
            <p:cNvSpPr/>
            <p:nvPr/>
          </p:nvSpPr>
          <p:spPr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l" t="t" r="r" b="b"/>
              <a:pathLst>
                <a:path w="115" h="467" extrusionOk="0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4" name="Google Shape;24;p13"/>
            <p:cNvSpPr/>
            <p:nvPr/>
          </p:nvSpPr>
          <p:spPr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l" t="t" r="r" b="b"/>
              <a:pathLst>
                <a:path w="36" h="633" extrusionOk="0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5" name="Google Shape;25;p13"/>
            <p:cNvSpPr/>
            <p:nvPr/>
          </p:nvSpPr>
          <p:spPr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l" t="t" r="r" b="b"/>
              <a:pathLst>
                <a:path w="28" h="59" extrusionOk="0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6" name="Google Shape;26;p13"/>
            <p:cNvSpPr/>
            <p:nvPr/>
          </p:nvSpPr>
          <p:spPr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l" t="t" r="r" b="b"/>
              <a:pathLst>
                <a:path w="17" h="107" extrusionOk="0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7" name="Google Shape;27;p13"/>
            <p:cNvSpPr/>
            <p:nvPr/>
          </p:nvSpPr>
          <p:spPr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l" t="t" r="r" b="b"/>
              <a:pathLst>
                <a:path w="294" h="568" extrusionOk="0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8" name="Google Shape;28;p13"/>
            <p:cNvSpPr/>
            <p:nvPr/>
          </p:nvSpPr>
          <p:spPr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l" t="t" r="r" b="b"/>
              <a:pathLst>
                <a:path w="25" h="53" extrusionOk="0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9" name="Google Shape;29;p13"/>
            <p:cNvSpPr/>
            <p:nvPr/>
          </p:nvSpPr>
          <p:spPr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l" t="t" r="r" b="b"/>
              <a:pathLst>
                <a:path w="29" h="141" extrusionOk="0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0" name="Google Shape;30;p13"/>
            <p:cNvSpPr/>
            <p:nvPr/>
          </p:nvSpPr>
          <p:spPr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l" t="t" r="r" b="b"/>
              <a:pathLst>
                <a:path w="8" h="48" extrusionOk="0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1" name="Google Shape;31;p13"/>
            <p:cNvSpPr/>
            <p:nvPr/>
          </p:nvSpPr>
          <p:spPr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l" t="t" r="r" b="b"/>
              <a:pathLst>
                <a:path w="44" h="111" extrusionOk="0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32" name="Google Shape;32;p13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" name="Google Shape;33;p13"/>
          <p:cNvSpPr txBox="1"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3600"/>
              <a:buFont typeface="Century Gothic"/>
              <a:buNone/>
              <a:defRPr sz="3600" b="0" i="0" u="none" strike="noStrike" cap="none">
                <a:solidFill>
                  <a:srgbClr val="FEFEFE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13"/>
          <p:cNvSpPr txBox="1"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429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🠶"/>
              <a:defRPr sz="1800" b="0" i="0" u="none" strike="noStrike" cap="none">
                <a:solidFill>
                  <a:srgbClr val="FEFEFE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302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🠶"/>
              <a:defRPr sz="1600" b="0" i="0" u="none" strike="noStrike" cap="none">
                <a:solidFill>
                  <a:srgbClr val="FEFEFE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175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🠶"/>
              <a:defRPr sz="1400" b="0" i="0" u="none" strike="noStrike" cap="none">
                <a:solidFill>
                  <a:srgbClr val="FEFEFE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048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🠶"/>
              <a:defRPr sz="1200" b="0" i="0" u="none" strike="noStrike" cap="none">
                <a:solidFill>
                  <a:srgbClr val="FEFEFE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048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🠶"/>
              <a:defRPr sz="1200" b="0" i="0" u="none" strike="noStrike" cap="none">
                <a:solidFill>
                  <a:srgbClr val="FEFEFE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048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🠶"/>
              <a:defRPr sz="1200" b="0" i="0" u="none" strike="noStrike" cap="none">
                <a:solidFill>
                  <a:srgbClr val="FEFEFE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048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🠶"/>
              <a:defRPr sz="1200" b="0" i="0" u="none" strike="noStrike" cap="none">
                <a:solidFill>
                  <a:srgbClr val="FEFEFE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048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🠶"/>
              <a:defRPr sz="1200" b="0" i="0" u="none" strike="noStrike" cap="none">
                <a:solidFill>
                  <a:srgbClr val="FEFEFE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048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🠶"/>
              <a:defRPr sz="1200" b="0" i="0" u="none" strike="noStrike" cap="none">
                <a:solidFill>
                  <a:srgbClr val="FEFEFE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35" name="Google Shape;35;p13"/>
          <p:cNvSpPr txBox="1">
            <a:spLocks noGrp="1"/>
          </p:cNvSpPr>
          <p:nvPr>
            <p:ph type="dt" idx="10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36" name="Google Shape;36;p13"/>
          <p:cNvSpPr txBox="1">
            <a:spLocks noGrp="1"/>
          </p:cNvSpPr>
          <p:nvPr>
            <p:ph type="ftr" idx="11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37" name="Google Shape;37;p13"/>
          <p:cNvSpPr txBox="1">
            <a:spLocks noGrp="1"/>
          </p:cNvSpPr>
          <p:nvPr>
            <p:ph type="sldNum" idx="12"/>
          </p:nvPr>
        </p:nvSpPr>
        <p:spPr>
          <a:xfrm>
            <a:off x="531812" y="787782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2000" b="0" u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2000" b="0" u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2000" b="0" u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2000" b="0" u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2000" b="0" u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2000" b="0" u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2000" b="0" u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2000" b="0" u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2000" b="0" u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FFF"/>
            </a:gs>
            <a:gs pos="100000">
              <a:srgbClr val="DDE6C3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oogle Shape;46;p1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47" name="Google Shape;47;p12"/>
            <p:cNvSpPr/>
            <p:nvPr/>
          </p:nvSpPr>
          <p:spPr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l" t="t" r="r" b="b"/>
              <a:pathLst>
                <a:path w="22" h="136" extrusionOk="0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8" name="Google Shape;48;p12"/>
            <p:cNvSpPr/>
            <p:nvPr/>
          </p:nvSpPr>
          <p:spPr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l" t="t" r="r" b="b"/>
              <a:pathLst>
                <a:path w="140" h="504" extrusionOk="0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9" name="Google Shape;49;p12"/>
            <p:cNvSpPr/>
            <p:nvPr/>
          </p:nvSpPr>
          <p:spPr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l" t="t" r="r" b="b"/>
              <a:pathLst>
                <a:path w="132" h="308" extrusionOk="0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50" name="Google Shape;50;p12"/>
            <p:cNvSpPr/>
            <p:nvPr/>
          </p:nvSpPr>
          <p:spPr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l" t="t" r="r" b="b"/>
              <a:pathLst>
                <a:path w="37" h="79" extrusionOk="0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51" name="Google Shape;51;p12"/>
            <p:cNvSpPr/>
            <p:nvPr/>
          </p:nvSpPr>
          <p:spPr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l" t="t" r="r" b="b"/>
              <a:pathLst>
                <a:path w="178" h="722" extrusionOk="0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52" name="Google Shape;52;p12"/>
            <p:cNvSpPr/>
            <p:nvPr/>
          </p:nvSpPr>
          <p:spPr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l" t="t" r="r" b="b"/>
              <a:pathLst>
                <a:path w="23" h="635" extrusionOk="0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53" name="Google Shape;53;p12"/>
            <p:cNvSpPr/>
            <p:nvPr/>
          </p:nvSpPr>
          <p:spPr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l" t="t" r="r" b="b"/>
              <a:pathLst>
                <a:path w="17" h="107" extrusionOk="0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54" name="Google Shape;54;p12"/>
            <p:cNvSpPr/>
            <p:nvPr/>
          </p:nvSpPr>
          <p:spPr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l" t="t" r="r" b="b"/>
              <a:pathLst>
                <a:path w="41" h="222" extrusionOk="0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55" name="Google Shape;55;p12"/>
            <p:cNvSpPr/>
            <p:nvPr/>
          </p:nvSpPr>
          <p:spPr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l" t="t" r="r" b="b"/>
              <a:pathLst>
                <a:path w="450" h="878" extrusionOk="0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56" name="Google Shape;56;p12"/>
            <p:cNvSpPr/>
            <p:nvPr/>
          </p:nvSpPr>
          <p:spPr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l" t="t" r="r" b="b"/>
              <a:pathLst>
                <a:path w="35" h="73" extrusionOk="0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57" name="Google Shape;57;p12"/>
            <p:cNvSpPr/>
            <p:nvPr/>
          </p:nvSpPr>
          <p:spPr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l" t="t" r="r" b="b"/>
              <a:pathLst>
                <a:path w="8" h="48" extrusionOk="0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58" name="Google Shape;58;p12"/>
            <p:cNvSpPr/>
            <p:nvPr/>
          </p:nvSpPr>
          <p:spPr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l" t="t" r="r" b="b"/>
              <a:pathLst>
                <a:path w="52" h="135" extrusionOk="0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59" name="Google Shape;59;p12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60" name="Google Shape;60;p12"/>
            <p:cNvSpPr/>
            <p:nvPr/>
          </p:nvSpPr>
          <p:spPr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l" t="t" r="r" b="b"/>
              <a:pathLst>
                <a:path w="103" h="920" extrusionOk="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61" name="Google Shape;61;p12"/>
            <p:cNvSpPr/>
            <p:nvPr/>
          </p:nvSpPr>
          <p:spPr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l" t="t" r="r" b="b"/>
              <a:pathLst>
                <a:path w="88" h="330" extrusionOk="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62" name="Google Shape;62;p12"/>
            <p:cNvSpPr/>
            <p:nvPr/>
          </p:nvSpPr>
          <p:spPr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l" t="t" r="r" b="b"/>
              <a:pathLst>
                <a:path w="90" h="207" extrusionOk="0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63" name="Google Shape;63;p12"/>
            <p:cNvSpPr/>
            <p:nvPr/>
          </p:nvSpPr>
          <p:spPr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l" t="t" r="r" b="b"/>
              <a:pathLst>
                <a:path w="115" h="467" extrusionOk="0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64" name="Google Shape;64;p12"/>
            <p:cNvSpPr/>
            <p:nvPr/>
          </p:nvSpPr>
          <p:spPr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l" t="t" r="r" b="b"/>
              <a:pathLst>
                <a:path w="36" h="633" extrusionOk="0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65" name="Google Shape;65;p12"/>
            <p:cNvSpPr/>
            <p:nvPr/>
          </p:nvSpPr>
          <p:spPr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l" t="t" r="r" b="b"/>
              <a:pathLst>
                <a:path w="28" h="59" extrusionOk="0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66" name="Google Shape;66;p12"/>
            <p:cNvSpPr/>
            <p:nvPr/>
          </p:nvSpPr>
          <p:spPr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l" t="t" r="r" b="b"/>
              <a:pathLst>
                <a:path w="17" h="107" extrusionOk="0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67" name="Google Shape;67;p12"/>
            <p:cNvSpPr/>
            <p:nvPr/>
          </p:nvSpPr>
          <p:spPr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l" t="t" r="r" b="b"/>
              <a:pathLst>
                <a:path w="294" h="568" extrusionOk="0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68" name="Google Shape;68;p12"/>
            <p:cNvSpPr/>
            <p:nvPr/>
          </p:nvSpPr>
          <p:spPr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l" t="t" r="r" b="b"/>
              <a:pathLst>
                <a:path w="25" h="53" extrusionOk="0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69" name="Google Shape;69;p12"/>
            <p:cNvSpPr/>
            <p:nvPr/>
          </p:nvSpPr>
          <p:spPr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l" t="t" r="r" b="b"/>
              <a:pathLst>
                <a:path w="29" h="141" extrusionOk="0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70" name="Google Shape;70;p12"/>
            <p:cNvSpPr/>
            <p:nvPr/>
          </p:nvSpPr>
          <p:spPr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l" t="t" r="r" b="b"/>
              <a:pathLst>
                <a:path w="8" h="48" extrusionOk="0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71" name="Google Shape;71;p12"/>
            <p:cNvSpPr/>
            <p:nvPr/>
          </p:nvSpPr>
          <p:spPr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l" t="t" r="r" b="b"/>
              <a:pathLst>
                <a:path w="44" h="111" extrusionOk="0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72" name="Google Shape;72;p12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3" name="Google Shape;73;p12"/>
          <p:cNvSpPr txBox="1"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Century Gothic"/>
              <a:buNone/>
              <a:defRPr sz="3600" b="0" i="0" u="none" strike="noStrike" cap="non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4" name="Google Shape;74;p12"/>
          <p:cNvSpPr txBox="1"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429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🠶"/>
              <a:defRPr sz="18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302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🠶"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175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🠶"/>
              <a:defRPr sz="14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048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🠶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048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🠶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048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🠶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048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🠶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048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🠶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048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🠶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75" name="Google Shape;75;p12"/>
          <p:cNvSpPr txBox="1">
            <a:spLocks noGrp="1"/>
          </p:cNvSpPr>
          <p:nvPr>
            <p:ph type="dt" idx="10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ftr" idx="11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sldNum" idx="12"/>
          </p:nvPr>
        </p:nvSpPr>
        <p:spPr>
          <a:xfrm>
            <a:off x="531812" y="787782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2000" b="0" u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2000" b="0" u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2000" b="0" u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2000" b="0" u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2000" b="0" u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2000" b="0" u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2000" b="0" u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2000" b="0" u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2000" b="0" u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5" r:id="rId15"/>
    <p:sldLayoutId id="2147483666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1" descr="A web of dots connected"/>
          <p:cNvPicPr preferRelativeResize="0"/>
          <p:nvPr/>
        </p:nvPicPr>
        <p:blipFill rotWithShape="1">
          <a:blip r:embed="rId3">
            <a:alphaModFix/>
          </a:blip>
          <a:srcRect l="20444" b="1"/>
          <a:stretch/>
        </p:blipFill>
        <p:spPr>
          <a:xfrm>
            <a:off x="20" y="10"/>
            <a:ext cx="12191979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1"/>
          <p:cNvSpPr txBox="1">
            <a:spLocks noGrp="1"/>
          </p:cNvSpPr>
          <p:nvPr>
            <p:ph type="subTitle" idx="1"/>
          </p:nvPr>
        </p:nvSpPr>
        <p:spPr>
          <a:xfrm>
            <a:off x="769372" y="3775780"/>
            <a:ext cx="3538728" cy="960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 sz="2000">
                <a:solidFill>
                  <a:schemeClr val="dk1"/>
                </a:solidFill>
              </a:rPr>
              <a:t>Linoy Halifa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ts val="2000"/>
              <a:buNone/>
            </a:pPr>
            <a:r>
              <a:rPr lang="en-US" sz="2000">
                <a:solidFill>
                  <a:schemeClr val="dk1"/>
                </a:solidFill>
              </a:rPr>
              <a:t>Dr. Ezra Ella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206" name="Google Shape;206;p1"/>
          <p:cNvSpPr txBox="1"/>
          <p:nvPr/>
        </p:nvSpPr>
        <p:spPr>
          <a:xfrm>
            <a:off x="259078" y="951953"/>
            <a:ext cx="11429509" cy="25634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7500"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entury Gothic"/>
              <a:buNone/>
            </a:pPr>
            <a:r>
              <a:rPr lang="en-US" sz="4400" b="1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Training-Free Urban Anomaly Recognition Using Vision and Language Models</a:t>
            </a:r>
            <a:endParaRPr sz="4400" b="1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10"/>
          <p:cNvSpPr txBox="1">
            <a:spLocks noGrp="1"/>
          </p:cNvSpPr>
          <p:nvPr>
            <p:ph type="body" idx="1"/>
          </p:nvPr>
        </p:nvSpPr>
        <p:spPr>
          <a:xfrm>
            <a:off x="1432560" y="1422400"/>
            <a:ext cx="10759440" cy="5435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 sz="1600" b="1"/>
              <a:t>Aim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600"/>
              <a:buChar char="🠶"/>
            </a:pPr>
            <a:r>
              <a:rPr lang="en-US" sz="1600"/>
              <a:t>Propose a </a:t>
            </a:r>
            <a:r>
              <a:rPr lang="en-US" sz="1600" b="1"/>
              <a:t>semantic anomaly detection </a:t>
            </a:r>
            <a:r>
              <a:rPr lang="en-US" sz="1600"/>
              <a:t>framework using embeddings from vision foundation models.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600"/>
              <a:buChar char="🠶"/>
            </a:pPr>
            <a:r>
              <a:rPr lang="en-US" sz="1600"/>
              <a:t>Detect anomalies at a </a:t>
            </a:r>
            <a:r>
              <a:rPr lang="en-US" sz="1600" b="1"/>
              <a:t>conceptual level </a:t>
            </a:r>
            <a:r>
              <a:rPr lang="en-US" sz="1600"/>
              <a:t>rather than relying on pixel-wise differences.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600"/>
              <a:buChar char="🠶"/>
            </a:pPr>
            <a:r>
              <a:rPr lang="en-US" sz="1600"/>
              <a:t>Utilize foundation models’ </a:t>
            </a:r>
            <a:r>
              <a:rPr lang="en-US" sz="1600" b="1"/>
              <a:t>generalization power for unseen categories </a:t>
            </a:r>
            <a:r>
              <a:rPr lang="en-US" sz="1600"/>
              <a:t>and open-world conditions.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rPr lang="en-US" sz="1600" b="1"/>
              <a:t>Methods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600"/>
              <a:buChar char="🠶"/>
            </a:pPr>
            <a:r>
              <a:rPr lang="en-US" sz="1600"/>
              <a:t>Extracts </a:t>
            </a:r>
            <a:r>
              <a:rPr lang="en-US" sz="1600" b="1"/>
              <a:t>high-level semantic embeddings </a:t>
            </a:r>
            <a:r>
              <a:rPr lang="en-US" sz="1600"/>
              <a:t>from pretrained vision foundation models.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600"/>
              <a:buChar char="🠶"/>
            </a:pPr>
            <a:r>
              <a:rPr lang="en-US" sz="1600"/>
              <a:t>Measures </a:t>
            </a:r>
            <a:r>
              <a:rPr lang="en-US" sz="1600" b="1"/>
              <a:t>embedding deviations from normal </a:t>
            </a:r>
            <a:r>
              <a:rPr lang="en-US" sz="1600"/>
              <a:t>samples to identify anomalies.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600"/>
              <a:buChar char="🠶"/>
            </a:pPr>
            <a:r>
              <a:rPr lang="en-US" sz="1600"/>
              <a:t>Employs </a:t>
            </a:r>
            <a:r>
              <a:rPr lang="en-US" sz="1600" b="1"/>
              <a:t>semantic clustering and distance metrics </a:t>
            </a:r>
            <a:r>
              <a:rPr lang="en-US" sz="1600"/>
              <a:t>for both global and local anomaly detection.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600"/>
              <a:buChar char="🠶"/>
            </a:pPr>
            <a:r>
              <a:rPr lang="en-US" sz="1600"/>
              <a:t>Uses no fine-tuning, embedding-based inference with </a:t>
            </a:r>
            <a:r>
              <a:rPr lang="en-US" sz="1600" b="1"/>
              <a:t>frozen model weights</a:t>
            </a:r>
            <a:r>
              <a:rPr lang="en-US" sz="1600"/>
              <a:t>.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rPr lang="en-US" sz="1600" b="1"/>
              <a:t>Key Achievements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600"/>
              <a:buChar char="🠶"/>
            </a:pPr>
            <a:r>
              <a:rPr lang="en-US" sz="1600"/>
              <a:t>Introduced a fully </a:t>
            </a:r>
            <a:r>
              <a:rPr lang="en-US" sz="1600" b="1"/>
              <a:t>semantic approach for anomaly detection </a:t>
            </a:r>
            <a:r>
              <a:rPr lang="en-US" sz="1600"/>
              <a:t>using foundation model embeddings.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600"/>
              <a:buChar char="🠶"/>
            </a:pPr>
            <a:r>
              <a:rPr lang="en-US" sz="1600"/>
              <a:t>Achieved </a:t>
            </a:r>
            <a:r>
              <a:rPr lang="en-US" sz="1600" b="1"/>
              <a:t>strong generalization and robustness </a:t>
            </a:r>
            <a:r>
              <a:rPr lang="en-US" sz="1600"/>
              <a:t>across diverse visual domains.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600"/>
              <a:buChar char="🠶"/>
            </a:pPr>
            <a:r>
              <a:rPr lang="en-US" sz="1600"/>
              <a:t>Provided</a:t>
            </a:r>
            <a:r>
              <a:rPr lang="en-US" sz="1600" b="1"/>
              <a:t> interpretable anomaly maps </a:t>
            </a:r>
            <a:r>
              <a:rPr lang="en-US" sz="1600"/>
              <a:t>through embedding-space visualization.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600"/>
              <a:buChar char="🠶"/>
            </a:pPr>
            <a:r>
              <a:rPr lang="en-US" sz="1600"/>
              <a:t>Demonstrated </a:t>
            </a:r>
            <a:r>
              <a:rPr lang="en-US" sz="1600" b="1"/>
              <a:t>competitive results without retraining or prompt engineering</a:t>
            </a:r>
            <a:r>
              <a:rPr lang="en-US" sz="1600"/>
              <a:t>.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600"/>
              <a:buChar char="🠶"/>
            </a:pPr>
            <a:r>
              <a:rPr lang="en-US" sz="1600"/>
              <a:t>Highlighted the potential of </a:t>
            </a:r>
            <a:r>
              <a:rPr lang="en-US" sz="1600" b="1"/>
              <a:t>embedding-based reasoning as a scalable solution </a:t>
            </a:r>
            <a:r>
              <a:rPr lang="en-US" sz="1600"/>
              <a:t>for anomaly detection.</a:t>
            </a:r>
            <a:endParaRPr/>
          </a:p>
          <a:p>
            <a:pPr marL="342900" lvl="0" indent="-241300" algn="l" rtl="0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endParaRPr sz="1600"/>
          </a:p>
        </p:txBody>
      </p:sp>
      <p:pic>
        <p:nvPicPr>
          <p:cNvPr id="266" name="Google Shape;266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70407" y="38671"/>
            <a:ext cx="7708407" cy="16127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11"/>
          <p:cNvSpPr txBox="1">
            <a:spLocks noGrp="1"/>
          </p:cNvSpPr>
          <p:nvPr>
            <p:ph type="body" idx="1"/>
          </p:nvPr>
        </p:nvSpPr>
        <p:spPr>
          <a:xfrm>
            <a:off x="1632155" y="2035277"/>
            <a:ext cx="10373032" cy="48227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85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 b="1"/>
              <a:t>Aim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ct val="100000"/>
              <a:buChar char="🠶"/>
            </a:pPr>
            <a:r>
              <a:rPr lang="en-US"/>
              <a:t>Propose a semantic anomaly detection framework using embeddings from vision foundation models.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ct val="100000"/>
              <a:buChar char="🠶"/>
            </a:pPr>
            <a:r>
              <a:rPr lang="en-US"/>
              <a:t>Detect anomalies at a conceptual level rather than relying on pixel-wise differences.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ct val="100000"/>
              <a:buChar char="🠶"/>
            </a:pPr>
            <a:r>
              <a:rPr lang="en-US"/>
              <a:t>Utilize foundation models’ generalization power for unseen categories and open-world conditions.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ct val="100000"/>
              <a:buNone/>
            </a:pPr>
            <a:r>
              <a:rPr lang="en-US" b="1"/>
              <a:t>Methods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ct val="100000"/>
              <a:buChar char="🠶"/>
            </a:pPr>
            <a:r>
              <a:rPr lang="en-US"/>
              <a:t>Extracts high-level semantic embeddings from pretrained vision foundation models.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ct val="100000"/>
              <a:buChar char="🠶"/>
            </a:pPr>
            <a:r>
              <a:rPr lang="en-US"/>
              <a:t>Measures embedding deviations from normal samples to identify anomalies.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ct val="100000"/>
              <a:buChar char="🠶"/>
            </a:pPr>
            <a:r>
              <a:rPr lang="en-US"/>
              <a:t>Employs semantic clustering and distance metrics for both global and local anomaly detection.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ct val="100000"/>
              <a:buChar char="🠶"/>
            </a:pPr>
            <a:r>
              <a:rPr lang="en-US"/>
              <a:t>Uses no fine-tuning — purely embedding-based inference with frozen model weights.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ct val="100000"/>
              <a:buNone/>
            </a:pPr>
            <a:r>
              <a:rPr lang="en-US" b="1"/>
              <a:t>Key Achievements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ct val="100000"/>
              <a:buChar char="🠶"/>
            </a:pPr>
            <a:r>
              <a:rPr lang="en-US"/>
              <a:t>Introduced a fully semantic approach for anomaly detection using foundation model embeddings.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ct val="100000"/>
              <a:buChar char="🠶"/>
            </a:pPr>
            <a:r>
              <a:rPr lang="en-US"/>
              <a:t>Achieved strong generalization and robustness across diverse visual domains.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ct val="100000"/>
              <a:buChar char="🠶"/>
            </a:pPr>
            <a:r>
              <a:rPr lang="en-US"/>
              <a:t>Provided interpretable anomaly maps through embedding-space visualization.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ct val="100000"/>
              <a:buChar char="🠶"/>
            </a:pPr>
            <a:r>
              <a:rPr lang="en-US"/>
              <a:t>Demonstrated competitive results without retraining or prompt engineering.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ct val="100000"/>
              <a:buChar char="🠶"/>
            </a:pPr>
            <a:r>
              <a:rPr lang="en-US"/>
              <a:t>Highlighted the potential of embedding-based reasoning as a scalable solution for anomaly detection.</a:t>
            </a:r>
            <a:endParaRPr/>
          </a:p>
          <a:p>
            <a:pPr marL="342900" lvl="0" indent="-245745" algn="l" rtl="0">
              <a:spcBef>
                <a:spcPts val="1000"/>
              </a:spcBef>
              <a:spcAft>
                <a:spcPts val="0"/>
              </a:spcAft>
              <a:buSzPct val="100000"/>
              <a:buNone/>
            </a:pPr>
            <a:endParaRPr/>
          </a:p>
        </p:txBody>
      </p:sp>
      <p:pic>
        <p:nvPicPr>
          <p:cNvPr id="272" name="Google Shape;272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70407" y="221551"/>
            <a:ext cx="7708407" cy="16127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11"/>
          <p:cNvPicPr preferRelativeResize="0"/>
          <p:nvPr/>
        </p:nvPicPr>
        <p:blipFill rotWithShape="1">
          <a:blip r:embed="rId4">
            <a:alphaModFix/>
          </a:blip>
          <a:srcRect t="5933"/>
          <a:stretch/>
        </p:blipFill>
        <p:spPr>
          <a:xfrm>
            <a:off x="7175068" y="2827283"/>
            <a:ext cx="4740292" cy="29185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1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10156" y="2827283"/>
            <a:ext cx="4685844" cy="29185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>
          <a:extLst>
            <a:ext uri="{FF2B5EF4-FFF2-40B4-BE49-F238E27FC236}">
              <a16:creationId xmlns:a16="http://schemas.microsoft.com/office/drawing/2014/main" id="{DA395EEB-74B2-27B9-2183-9E0563F6EF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9596EBAB-FBC1-E8FF-BE83-2C7B78BAB0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293" y="1938638"/>
            <a:ext cx="10724703" cy="3233350"/>
          </a:xfrm>
          <a:prstGeom prst="rect">
            <a:avLst/>
          </a:prstGeom>
        </p:spPr>
      </p:pic>
      <p:sp>
        <p:nvSpPr>
          <p:cNvPr id="4" name="Google Shape;206;p1">
            <a:extLst>
              <a:ext uri="{FF2B5EF4-FFF2-40B4-BE49-F238E27FC236}">
                <a16:creationId xmlns:a16="http://schemas.microsoft.com/office/drawing/2014/main" id="{5D2C9B53-24A3-5696-DB68-17E9EF7E26E1}"/>
              </a:ext>
            </a:extLst>
          </p:cNvPr>
          <p:cNvSpPr txBox="1"/>
          <p:nvPr/>
        </p:nvSpPr>
        <p:spPr>
          <a:xfrm>
            <a:off x="343760" y="580689"/>
            <a:ext cx="11504480" cy="119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7500"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entury Gothic"/>
              <a:buNone/>
            </a:pPr>
            <a:r>
              <a:rPr lang="en-US" sz="4400" b="1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Methodology</a:t>
            </a:r>
            <a:endParaRPr sz="4400" b="1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9940108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>
          <a:extLst>
            <a:ext uri="{FF2B5EF4-FFF2-40B4-BE49-F238E27FC236}">
              <a16:creationId xmlns:a16="http://schemas.microsoft.com/office/drawing/2014/main" id="{3F17811B-2CA4-74AA-240E-ADFF023A7C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F08A4D4D-15DE-B798-084D-84D8EDD891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0134" y="5054550"/>
            <a:ext cx="5981866" cy="1803450"/>
          </a:xfrm>
          <a:prstGeom prst="rect">
            <a:avLst/>
          </a:prstGeom>
        </p:spPr>
      </p:pic>
      <p:sp>
        <p:nvSpPr>
          <p:cNvPr id="4" name="Google Shape;206;p1">
            <a:extLst>
              <a:ext uri="{FF2B5EF4-FFF2-40B4-BE49-F238E27FC236}">
                <a16:creationId xmlns:a16="http://schemas.microsoft.com/office/drawing/2014/main" id="{3C6EECB3-B361-D572-EFAF-D3BE6A196A04}"/>
              </a:ext>
            </a:extLst>
          </p:cNvPr>
          <p:cNvSpPr txBox="1"/>
          <p:nvPr/>
        </p:nvSpPr>
        <p:spPr>
          <a:xfrm>
            <a:off x="343760" y="580689"/>
            <a:ext cx="11504480" cy="119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7500"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entury Gothic"/>
              <a:buNone/>
            </a:pPr>
            <a:r>
              <a:rPr lang="en-US" sz="4400" b="1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Methodology</a:t>
            </a:r>
            <a:endParaRPr sz="4400" b="1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6838AF3-820D-C21F-7580-B6C9A56E3E9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64629" b="15879"/>
          <a:stretch>
            <a:fillRect/>
          </a:stretch>
        </p:blipFill>
        <p:spPr>
          <a:xfrm>
            <a:off x="1232537" y="1344093"/>
            <a:ext cx="2903744" cy="4492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8110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>
          <a:extLst>
            <a:ext uri="{FF2B5EF4-FFF2-40B4-BE49-F238E27FC236}">
              <a16:creationId xmlns:a16="http://schemas.microsoft.com/office/drawing/2014/main" id="{2BCAFE3B-2C8A-6E9A-02AE-0BE335F378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06;p1">
            <a:extLst>
              <a:ext uri="{FF2B5EF4-FFF2-40B4-BE49-F238E27FC236}">
                <a16:creationId xmlns:a16="http://schemas.microsoft.com/office/drawing/2014/main" id="{C58BBCBB-E051-F5EE-709A-8CD14CD6CC0A}"/>
              </a:ext>
            </a:extLst>
          </p:cNvPr>
          <p:cNvSpPr txBox="1"/>
          <p:nvPr/>
        </p:nvSpPr>
        <p:spPr>
          <a:xfrm>
            <a:off x="343760" y="580689"/>
            <a:ext cx="11504480" cy="119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7500"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entury Gothic"/>
              <a:buNone/>
            </a:pPr>
            <a:r>
              <a:rPr lang="en-US" sz="4400" b="1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Methodology</a:t>
            </a:r>
            <a:endParaRPr sz="4400" b="1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B5704D5-654B-3217-FBE2-E148A0C1054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88" r="17507" b="15692"/>
          <a:stretch>
            <a:fillRect/>
          </a:stretch>
        </p:blipFill>
        <p:spPr>
          <a:xfrm>
            <a:off x="532928" y="1356366"/>
            <a:ext cx="6653397" cy="4418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1529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>
          <a:extLst>
            <a:ext uri="{FF2B5EF4-FFF2-40B4-BE49-F238E27FC236}">
              <a16:creationId xmlns:a16="http://schemas.microsoft.com/office/drawing/2014/main" id="{B4F2818E-B15D-32C7-C0A8-6828490838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06;p1">
            <a:extLst>
              <a:ext uri="{FF2B5EF4-FFF2-40B4-BE49-F238E27FC236}">
                <a16:creationId xmlns:a16="http://schemas.microsoft.com/office/drawing/2014/main" id="{143B1FA7-2190-D9E1-00B7-FFE387D570ED}"/>
              </a:ext>
            </a:extLst>
          </p:cNvPr>
          <p:cNvSpPr txBox="1"/>
          <p:nvPr/>
        </p:nvSpPr>
        <p:spPr>
          <a:xfrm>
            <a:off x="343760" y="580689"/>
            <a:ext cx="11504480" cy="119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7500"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entury Gothic"/>
              <a:buNone/>
            </a:pPr>
            <a:r>
              <a:rPr lang="en-US" sz="4400" b="1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Methodology</a:t>
            </a:r>
            <a:endParaRPr sz="4400" b="1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68BE30C-CD51-C418-54F2-8E26F1800F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88" r="17507" b="15692"/>
          <a:stretch>
            <a:fillRect/>
          </a:stretch>
        </p:blipFill>
        <p:spPr>
          <a:xfrm>
            <a:off x="532928" y="1356366"/>
            <a:ext cx="6653397" cy="441846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93B7AEA-A758-7A8D-D790-CD50AC7302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6325" y="1773569"/>
            <a:ext cx="3181514" cy="673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1612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>
          <a:extLst>
            <a:ext uri="{FF2B5EF4-FFF2-40B4-BE49-F238E27FC236}">
              <a16:creationId xmlns:a16="http://schemas.microsoft.com/office/drawing/2014/main" id="{E071FD5F-8C1D-6CCE-D102-C6DD658D27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06;p1">
            <a:extLst>
              <a:ext uri="{FF2B5EF4-FFF2-40B4-BE49-F238E27FC236}">
                <a16:creationId xmlns:a16="http://schemas.microsoft.com/office/drawing/2014/main" id="{D3164910-0B5B-A824-12B3-E42A4875903D}"/>
              </a:ext>
            </a:extLst>
          </p:cNvPr>
          <p:cNvSpPr txBox="1"/>
          <p:nvPr/>
        </p:nvSpPr>
        <p:spPr>
          <a:xfrm>
            <a:off x="343760" y="580689"/>
            <a:ext cx="11504480" cy="119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7500"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entury Gothic"/>
              <a:buNone/>
            </a:pPr>
            <a:r>
              <a:rPr lang="en-US" sz="4400" b="1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Methodology</a:t>
            </a:r>
            <a:endParaRPr sz="4400" b="1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13DCDD2-CAC8-61BC-E832-B5C9D92C1F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88" r="17507" b="15692"/>
          <a:stretch>
            <a:fillRect/>
          </a:stretch>
        </p:blipFill>
        <p:spPr>
          <a:xfrm>
            <a:off x="532928" y="1356366"/>
            <a:ext cx="6653397" cy="441846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1698EDC-2790-94C5-40D8-996158ED79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6325" y="1773569"/>
            <a:ext cx="3181514" cy="67313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C18B76A-6AEA-803F-1C67-AE40E53784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84515" y="2603759"/>
            <a:ext cx="4183329" cy="1923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566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>
          <a:extLst>
            <a:ext uri="{FF2B5EF4-FFF2-40B4-BE49-F238E27FC236}">
              <a16:creationId xmlns:a16="http://schemas.microsoft.com/office/drawing/2014/main" id="{508BFA4C-3951-7E90-BF6D-8BAB7F41E7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06;p1">
            <a:extLst>
              <a:ext uri="{FF2B5EF4-FFF2-40B4-BE49-F238E27FC236}">
                <a16:creationId xmlns:a16="http://schemas.microsoft.com/office/drawing/2014/main" id="{6C092DB4-8A7F-685B-46CC-9940652E8CB3}"/>
              </a:ext>
            </a:extLst>
          </p:cNvPr>
          <p:cNvSpPr txBox="1"/>
          <p:nvPr/>
        </p:nvSpPr>
        <p:spPr>
          <a:xfrm>
            <a:off x="343760" y="580689"/>
            <a:ext cx="11504480" cy="119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7500"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entury Gothic"/>
              <a:buNone/>
            </a:pPr>
            <a:r>
              <a:rPr lang="en-US" sz="4400" b="1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Methodology</a:t>
            </a:r>
            <a:endParaRPr sz="4400" b="1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FD21644-0237-8AF3-2443-F812BFEAB5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88" r="17507" b="15692"/>
          <a:stretch>
            <a:fillRect/>
          </a:stretch>
        </p:blipFill>
        <p:spPr>
          <a:xfrm>
            <a:off x="532928" y="1356366"/>
            <a:ext cx="6653397" cy="441846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72BF8D9-493C-CED9-77F9-7668D79CEC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6325" y="1773569"/>
            <a:ext cx="3181514" cy="67313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04504CD-A8CE-02FE-7487-7B9A55FA9C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84515" y="2603759"/>
            <a:ext cx="4183329" cy="19236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5021E14-E6B0-BB5C-E758-6E2CDB064C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84515" y="4752335"/>
            <a:ext cx="4800847" cy="863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4809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>
          <a:extLst>
            <a:ext uri="{FF2B5EF4-FFF2-40B4-BE49-F238E27FC236}">
              <a16:creationId xmlns:a16="http://schemas.microsoft.com/office/drawing/2014/main" id="{049A21D5-A37C-E85F-70B0-A808EADC81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06;p1">
            <a:extLst>
              <a:ext uri="{FF2B5EF4-FFF2-40B4-BE49-F238E27FC236}">
                <a16:creationId xmlns:a16="http://schemas.microsoft.com/office/drawing/2014/main" id="{30190AF8-CADD-9558-5654-3F68F29FF24B}"/>
              </a:ext>
            </a:extLst>
          </p:cNvPr>
          <p:cNvSpPr txBox="1"/>
          <p:nvPr/>
        </p:nvSpPr>
        <p:spPr>
          <a:xfrm>
            <a:off x="343760" y="580689"/>
            <a:ext cx="11504480" cy="119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7500"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entury Gothic"/>
              <a:buNone/>
            </a:pPr>
            <a:r>
              <a:rPr lang="en-US" sz="4400" b="1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Methodology</a:t>
            </a:r>
            <a:endParaRPr sz="4400" b="1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7A5844B-2B2F-9553-8714-AD8C8068630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25" r="302" b="15625"/>
          <a:stretch>
            <a:fillRect/>
          </a:stretch>
        </p:blipFill>
        <p:spPr>
          <a:xfrm>
            <a:off x="532928" y="1356367"/>
            <a:ext cx="6702492" cy="372806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22B38D5-03F0-0C42-E8ED-0C04880F919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13198"/>
          <a:stretch>
            <a:fillRect/>
          </a:stretch>
        </p:blipFill>
        <p:spPr>
          <a:xfrm>
            <a:off x="7186325" y="1399769"/>
            <a:ext cx="4400166" cy="104693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F50A722-D8B8-4FDD-7499-ACF534CEA8A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3765"/>
          <a:stretch>
            <a:fillRect/>
          </a:stretch>
        </p:blipFill>
        <p:spPr>
          <a:xfrm>
            <a:off x="7284515" y="2603759"/>
            <a:ext cx="4301976" cy="20556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7E35886-AA35-0335-901C-17FE938A653E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11806" r="10391"/>
          <a:stretch>
            <a:fillRect/>
          </a:stretch>
        </p:blipFill>
        <p:spPr>
          <a:xfrm>
            <a:off x="7284516" y="4854297"/>
            <a:ext cx="4301976" cy="761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9853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>
          <a:extLst>
            <a:ext uri="{FF2B5EF4-FFF2-40B4-BE49-F238E27FC236}">
              <a16:creationId xmlns:a16="http://schemas.microsoft.com/office/drawing/2014/main" id="{AE21480E-2C57-34A3-3845-7C5ECFFC6B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06;p1">
            <a:extLst>
              <a:ext uri="{FF2B5EF4-FFF2-40B4-BE49-F238E27FC236}">
                <a16:creationId xmlns:a16="http://schemas.microsoft.com/office/drawing/2014/main" id="{9981B2E2-71B4-2628-709B-9AE1CAF12D8B}"/>
              </a:ext>
            </a:extLst>
          </p:cNvPr>
          <p:cNvSpPr txBox="1"/>
          <p:nvPr/>
        </p:nvSpPr>
        <p:spPr>
          <a:xfrm>
            <a:off x="343760" y="580689"/>
            <a:ext cx="11504480" cy="119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7500"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entury Gothic"/>
              <a:buNone/>
            </a:pPr>
            <a:r>
              <a:rPr lang="en-US" sz="4400" b="1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Methodology</a:t>
            </a:r>
            <a:endParaRPr sz="4400" b="1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3C574FB-2487-F18E-D3F5-942812C494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25" r="302" b="15883"/>
          <a:stretch>
            <a:fillRect/>
          </a:stretch>
        </p:blipFill>
        <p:spPr>
          <a:xfrm>
            <a:off x="569750" y="1331818"/>
            <a:ext cx="7923738" cy="439392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7DD6E86-015B-4567-17D7-6AAB56CC21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6709" y="5725740"/>
            <a:ext cx="4695255" cy="908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9710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"/>
          <p:cNvSpPr txBox="1">
            <a:spLocks noGrp="1"/>
          </p:cNvSpPr>
          <p:nvPr>
            <p:ph type="title"/>
          </p:nvPr>
        </p:nvSpPr>
        <p:spPr>
          <a:xfrm>
            <a:off x="1939333" y="624110"/>
            <a:ext cx="9565280" cy="1280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Century Gothic"/>
              <a:buNone/>
            </a:pPr>
            <a:r>
              <a:rPr lang="en-US"/>
              <a:t>Project aims</a:t>
            </a:r>
            <a:endParaRPr/>
          </a:p>
        </p:txBody>
      </p:sp>
      <p:sp>
        <p:nvSpPr>
          <p:cNvPr id="212" name="Google Shape;212;p2"/>
          <p:cNvSpPr txBox="1">
            <a:spLocks noGrp="1"/>
          </p:cNvSpPr>
          <p:nvPr>
            <p:ph type="body" idx="1"/>
          </p:nvPr>
        </p:nvSpPr>
        <p:spPr>
          <a:xfrm>
            <a:off x="2037654" y="1932039"/>
            <a:ext cx="9957700" cy="3777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🠶"/>
            </a:pPr>
            <a:r>
              <a:rPr lang="en-US" b="1"/>
              <a:t>Main Aim:</a:t>
            </a:r>
            <a:r>
              <a:rPr lang="en-US"/>
              <a:t> Develop a training-free framework for urban anomaly recognition leveraging vision–language foundation models to identify and localize abnormal urban events or objects without additional model training.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🠶"/>
            </a:pPr>
            <a:r>
              <a:rPr lang="en-US" b="1"/>
              <a:t>Secondary Aim:</a:t>
            </a:r>
            <a:r>
              <a:rPr lang="en-US"/>
              <a:t> Demonstrate that existing open-source and surveillance datasets can be effectively used for anomaly detection without the need for new data collection.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>
          <a:extLst>
            <a:ext uri="{FF2B5EF4-FFF2-40B4-BE49-F238E27FC236}">
              <a16:creationId xmlns:a16="http://schemas.microsoft.com/office/drawing/2014/main" id="{62E1FB41-4596-87B7-92F0-6ED02AEBAE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06;p1">
            <a:extLst>
              <a:ext uri="{FF2B5EF4-FFF2-40B4-BE49-F238E27FC236}">
                <a16:creationId xmlns:a16="http://schemas.microsoft.com/office/drawing/2014/main" id="{30D78669-A4CE-81D8-A46C-A9D0E5BFB5B5}"/>
              </a:ext>
            </a:extLst>
          </p:cNvPr>
          <p:cNvSpPr txBox="1"/>
          <p:nvPr/>
        </p:nvSpPr>
        <p:spPr>
          <a:xfrm>
            <a:off x="343760" y="298391"/>
            <a:ext cx="11504480" cy="119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7500"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entury Gothic"/>
              <a:buNone/>
            </a:pPr>
            <a:r>
              <a:rPr lang="en-US" sz="4400" b="1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The Algo</a:t>
            </a:r>
            <a:endParaRPr sz="4400" b="1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6898686-A704-5BC6-3A45-92BC55E413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3315" y="1104679"/>
            <a:ext cx="5245370" cy="5454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1460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"/>
          <p:cNvSpPr txBox="1">
            <a:spLocks noGrp="1"/>
          </p:cNvSpPr>
          <p:nvPr>
            <p:ph type="title"/>
          </p:nvPr>
        </p:nvSpPr>
        <p:spPr>
          <a:xfrm>
            <a:off x="1789471" y="624110"/>
            <a:ext cx="9715141" cy="1280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Century Gothic"/>
              <a:buNone/>
            </a:pPr>
            <a:r>
              <a:rPr lang="en-US"/>
              <a:t>References</a:t>
            </a:r>
            <a:endParaRPr/>
          </a:p>
        </p:txBody>
      </p:sp>
      <p:sp>
        <p:nvSpPr>
          <p:cNvPr id="218" name="Google Shape;218;p3"/>
          <p:cNvSpPr txBox="1">
            <a:spLocks noGrp="1"/>
          </p:cNvSpPr>
          <p:nvPr>
            <p:ph type="body" idx="1"/>
          </p:nvPr>
        </p:nvSpPr>
        <p:spPr>
          <a:xfrm>
            <a:off x="1789471" y="1740310"/>
            <a:ext cx="9989574" cy="4493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🠶"/>
            </a:pPr>
            <a:r>
              <a:rPr lang="en-US"/>
              <a:t>Zhang, Y., Li, T., Wang, H., &amp; Liu, X. (2025). </a:t>
            </a:r>
            <a:r>
              <a:rPr lang="en-US" b="1"/>
              <a:t>Towards Training-Free Anomaly Detection with Vision and Language Foundation Models</a:t>
            </a:r>
            <a:r>
              <a:rPr lang="en-US"/>
              <a:t>. In Proceedings of the IEEE/CVF Conference on Computer Vision and Pattern Recognition (CVPR 2025).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🠶"/>
            </a:pPr>
            <a:r>
              <a:rPr lang="en-US"/>
              <a:t>Zhou, Q., Pang, G., Tian, Y., He, S., &amp; Chen, J. (2023). AnomalyCLIP: Object-Agnostic Prompt Learning for Zero-Shot Anomaly Detection. arXiv preprint arXiv:2310.18961.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🠶"/>
            </a:pPr>
            <a:r>
              <a:rPr lang="en-US"/>
              <a:t>Gu, Z., Zhu, B., Zhu, G., Chen, Y., Li, H., Tang, M., &amp; Wang, J. (2024, October). FiLo: Zero-Shot Anomaly Detection by Fine-Grained Description and High-Quality Localization. In Proceedings of the 32nd ACM International Conference on Multimedia (pp. 2041–2049).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🠶"/>
            </a:pPr>
            <a:r>
              <a:rPr lang="en-US"/>
              <a:t>Ronecker, M. P., Foutter, M., Elhafsi, A., Gammelli, D., Barakaiev, I., Pavone, M., &amp; Watzenig, D. (2025). Vision Foundation Model Embedding-Based Semantic Anomaly Detection. arXiv preprint arXiv:2505.07998.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4"/>
          <p:cNvSpPr txBox="1">
            <a:spLocks noGrp="1"/>
          </p:cNvSpPr>
          <p:nvPr>
            <p:ph type="body" idx="1"/>
          </p:nvPr>
        </p:nvSpPr>
        <p:spPr>
          <a:xfrm>
            <a:off x="1740309" y="1774723"/>
            <a:ext cx="10451691" cy="5083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ct val="112500"/>
              <a:buNone/>
            </a:pPr>
            <a:r>
              <a:rPr lang="en-US" b="1"/>
              <a:t>Aims</a:t>
            </a:r>
            <a:endParaRPr sz="1600"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ct val="100000"/>
              <a:buChar char="🠶"/>
            </a:pPr>
            <a:r>
              <a:rPr lang="en-US" sz="1600"/>
              <a:t>Propose a </a:t>
            </a:r>
            <a:r>
              <a:rPr lang="en-US" sz="1600" b="1"/>
              <a:t>training-free</a:t>
            </a:r>
            <a:r>
              <a:rPr lang="en-US" sz="1600"/>
              <a:t> framework for anomaly detection </a:t>
            </a:r>
            <a:r>
              <a:rPr lang="en-US" sz="1600" b="1"/>
              <a:t>using large vision–language foundation models </a:t>
            </a:r>
            <a:r>
              <a:rPr lang="en-US" sz="1600"/>
              <a:t>(VLMs).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ct val="100000"/>
              <a:buChar char="🠶"/>
            </a:pPr>
            <a:r>
              <a:rPr lang="en-US" sz="1600" b="1"/>
              <a:t>Eliminate the need for dataset-specific fine-tuning </a:t>
            </a:r>
            <a:r>
              <a:rPr lang="en-US" sz="1600"/>
              <a:t>while maintaining high detection accuracy.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ct val="100000"/>
              <a:buChar char="🠶"/>
            </a:pPr>
            <a:r>
              <a:rPr lang="en-US" sz="1600"/>
              <a:t>Leverage the semantic understanding of VLMs (e.g., CLIP, ALIGN) to </a:t>
            </a:r>
            <a:r>
              <a:rPr lang="en-US" sz="1600" b="1"/>
              <a:t>detect anomalies from open-world categories</a:t>
            </a:r>
            <a:r>
              <a:rPr lang="en-US" sz="1600"/>
              <a:t>.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ct val="112500"/>
              <a:buNone/>
            </a:pPr>
            <a:r>
              <a:rPr lang="en-US" b="1"/>
              <a:t>Methods</a:t>
            </a:r>
            <a:endParaRPr sz="1600"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ct val="100000"/>
              <a:buChar char="🠶"/>
            </a:pPr>
            <a:r>
              <a:rPr lang="en-US" sz="1600"/>
              <a:t>Uses </a:t>
            </a:r>
            <a:r>
              <a:rPr lang="en-US" sz="1600" b="1"/>
              <a:t>frozen VLMs </a:t>
            </a:r>
            <a:r>
              <a:rPr lang="en-US" sz="1600"/>
              <a:t>to extract </a:t>
            </a:r>
            <a:r>
              <a:rPr lang="en-US" sz="1600" b="1"/>
              <a:t>multi-modal features </a:t>
            </a:r>
            <a:r>
              <a:rPr lang="en-US" sz="1600"/>
              <a:t>from both </a:t>
            </a:r>
            <a:r>
              <a:rPr lang="en-US" sz="1600" b="1"/>
              <a:t>images and textual</a:t>
            </a:r>
            <a:r>
              <a:rPr lang="en-US" sz="1600"/>
              <a:t> anomaly descriptions.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ct val="100000"/>
              <a:buChar char="🠶"/>
            </a:pPr>
            <a:r>
              <a:rPr lang="en-US" sz="1600"/>
              <a:t>Introduces semantic context alignment, </a:t>
            </a:r>
            <a:r>
              <a:rPr lang="en-US" sz="1600" b="1"/>
              <a:t>mapping normal vs. abnormal cues via text prompts</a:t>
            </a:r>
            <a:r>
              <a:rPr lang="en-US" sz="1600"/>
              <a:t>.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ct val="100000"/>
              <a:buChar char="🠶"/>
            </a:pPr>
            <a:r>
              <a:rPr lang="en-US" sz="1600"/>
              <a:t>Employs </a:t>
            </a:r>
            <a:r>
              <a:rPr lang="en-US" sz="1600" b="1"/>
              <a:t>region-based</a:t>
            </a:r>
            <a:r>
              <a:rPr lang="en-US" sz="1600"/>
              <a:t> visual reasoning for localizing anomalies </a:t>
            </a:r>
            <a:r>
              <a:rPr lang="en-US" sz="1600" b="1"/>
              <a:t>without pixel-level </a:t>
            </a:r>
            <a:r>
              <a:rPr lang="en-US" sz="1600"/>
              <a:t>supervision.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ct val="100000"/>
              <a:buChar char="🠶"/>
            </a:pPr>
            <a:r>
              <a:rPr lang="en-US" sz="1600"/>
              <a:t>Introduces a text-guided similarity scoring method </a:t>
            </a:r>
            <a:r>
              <a:rPr lang="en-US" sz="1600" b="1"/>
              <a:t>to identify anomalies directly from embeddings</a:t>
            </a:r>
            <a:r>
              <a:rPr lang="en-US" sz="1600"/>
              <a:t>.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ct val="100000"/>
              <a:buNone/>
            </a:pPr>
            <a:r>
              <a:rPr lang="en-US" b="1"/>
              <a:t>Key Achievements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ct val="100000"/>
              <a:buChar char="🠶"/>
            </a:pPr>
            <a:r>
              <a:rPr lang="en-US" sz="1600"/>
              <a:t>Achieved state-of-the-art </a:t>
            </a:r>
            <a:r>
              <a:rPr lang="en-US" sz="1600" b="1"/>
              <a:t>performance</a:t>
            </a:r>
            <a:r>
              <a:rPr lang="en-US" sz="1600"/>
              <a:t> among </a:t>
            </a:r>
            <a:r>
              <a:rPr lang="en-US" sz="1600" i="1"/>
              <a:t>training-free</a:t>
            </a:r>
            <a:r>
              <a:rPr lang="en-US" sz="1600"/>
              <a:t> anomaly detection methods.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ct val="100000"/>
              <a:buChar char="🠶"/>
            </a:pPr>
            <a:r>
              <a:rPr lang="en-US" sz="1600"/>
              <a:t>Demonstrated </a:t>
            </a:r>
            <a:r>
              <a:rPr lang="en-US" sz="1600" b="1"/>
              <a:t>strong generalization </a:t>
            </a:r>
            <a:r>
              <a:rPr lang="en-US" sz="1600"/>
              <a:t>across multiple industrial and natural image datasets.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ct val="100000"/>
              <a:buChar char="🠶"/>
            </a:pPr>
            <a:r>
              <a:rPr lang="en-US" sz="1600"/>
              <a:t>Reduced computation and data requirements - </a:t>
            </a:r>
            <a:r>
              <a:rPr lang="en-US" sz="1600" b="1"/>
              <a:t>no retraining, only prompt engineering</a:t>
            </a:r>
            <a:r>
              <a:rPr lang="en-US" sz="1600"/>
              <a:t>.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ct val="100000"/>
              <a:buChar char="🠶"/>
            </a:pPr>
            <a:r>
              <a:rPr lang="en-US" sz="1600"/>
              <a:t>Showed that </a:t>
            </a:r>
            <a:r>
              <a:rPr lang="en-US" sz="1600" b="1"/>
              <a:t>language guidance enhances</a:t>
            </a:r>
            <a:r>
              <a:rPr lang="en-US" sz="1600"/>
              <a:t> anomaly localization and </a:t>
            </a:r>
            <a:r>
              <a:rPr lang="en-US" sz="1600" b="1"/>
              <a:t>explainability</a:t>
            </a:r>
            <a:r>
              <a:rPr lang="en-US" sz="1600"/>
              <a:t>.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ct val="100000"/>
              <a:buChar char="🠶"/>
            </a:pPr>
            <a:r>
              <a:rPr lang="en-US" sz="1600"/>
              <a:t>Validated scalability of foundation models for open-set visual anomaly detection.</a:t>
            </a:r>
            <a:endParaRPr/>
          </a:p>
          <a:p>
            <a:pPr marL="342900" lvl="0" indent="-248920" algn="l" rtl="0">
              <a:spcBef>
                <a:spcPts val="1000"/>
              </a:spcBef>
              <a:spcAft>
                <a:spcPts val="0"/>
              </a:spcAft>
              <a:buSzPct val="100000"/>
              <a:buNone/>
            </a:pPr>
            <a:endParaRPr sz="1600"/>
          </a:p>
        </p:txBody>
      </p:sp>
      <p:grpSp>
        <p:nvGrpSpPr>
          <p:cNvPr id="224" name="Google Shape;224;p4"/>
          <p:cNvGrpSpPr/>
          <p:nvPr/>
        </p:nvGrpSpPr>
        <p:grpSpPr>
          <a:xfrm>
            <a:off x="3143627" y="163236"/>
            <a:ext cx="6472321" cy="1842546"/>
            <a:chOff x="3143627" y="160048"/>
            <a:chExt cx="6894676" cy="2144102"/>
          </a:xfrm>
        </p:grpSpPr>
        <p:pic>
          <p:nvPicPr>
            <p:cNvPr id="225" name="Google Shape;225;p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143627" y="182711"/>
              <a:ext cx="6894676" cy="212143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6" name="Google Shape;226;p4"/>
            <p:cNvSpPr/>
            <p:nvPr/>
          </p:nvSpPr>
          <p:spPr>
            <a:xfrm rot="1064885">
              <a:off x="4365684" y="770434"/>
              <a:ext cx="4148893" cy="9233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400" b="1" cap="none">
                  <a:solidFill>
                    <a:srgbClr val="F5CB9D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Main article</a:t>
              </a: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5"/>
          <p:cNvSpPr txBox="1">
            <a:spLocks noGrp="1"/>
          </p:cNvSpPr>
          <p:nvPr>
            <p:ph type="body" idx="1"/>
          </p:nvPr>
        </p:nvSpPr>
        <p:spPr>
          <a:xfrm>
            <a:off x="1730477" y="2133600"/>
            <a:ext cx="10461523" cy="47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77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 b="1"/>
              <a:t>Aims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ct val="100000"/>
              <a:buChar char="🠶"/>
            </a:pPr>
            <a:r>
              <a:rPr lang="en-US"/>
              <a:t>Propose a training-free framework for anomaly detection using large vision–language foundation models (VLMs).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ct val="100000"/>
              <a:buChar char="🠶"/>
            </a:pPr>
            <a:r>
              <a:rPr lang="en-US"/>
              <a:t>Eliminate the need for dataset-specific fine-tuning while maintaining high detection accuracy.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ct val="100000"/>
              <a:buChar char="🠶"/>
            </a:pPr>
            <a:r>
              <a:rPr lang="en-US"/>
              <a:t>Leverage the semantic understanding of VLMs (e.g., CLIP, ALIGN) to detect anomalies from open-world categories.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ct val="100000"/>
              <a:buNone/>
            </a:pPr>
            <a:r>
              <a:rPr lang="en-US" b="1"/>
              <a:t>Methods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ct val="100000"/>
              <a:buChar char="🠶"/>
            </a:pPr>
            <a:r>
              <a:rPr lang="en-US"/>
              <a:t>Uses frozen VLMs to extract multi-modal features from both images and textual anomaly descriptions.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ct val="100000"/>
              <a:buChar char="🠶"/>
            </a:pPr>
            <a:r>
              <a:rPr lang="en-US"/>
              <a:t>Introduces semantic context alignment, mapping normal vs. abnormal cues via text prompts.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ct val="100000"/>
              <a:buChar char="🠶"/>
            </a:pPr>
            <a:r>
              <a:rPr lang="en-US"/>
              <a:t>Employs region-based visual reasoning for localizing anomalies without pixel-level supervision.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ct val="100000"/>
              <a:buChar char="🠶"/>
            </a:pPr>
            <a:r>
              <a:rPr lang="en-US"/>
              <a:t>Introduces a text-guided similarity scoring method to identify anomalies directly from embeddings.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ct val="100000"/>
              <a:buNone/>
            </a:pPr>
            <a:r>
              <a:rPr lang="en-US" b="1"/>
              <a:t>Key Achievements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ct val="100000"/>
              <a:buChar char="🠶"/>
            </a:pPr>
            <a:r>
              <a:rPr lang="en-US"/>
              <a:t>Achieved state-of-the-art performance among </a:t>
            </a:r>
            <a:r>
              <a:rPr lang="en-US" i="1"/>
              <a:t>training-free</a:t>
            </a:r>
            <a:r>
              <a:rPr lang="en-US"/>
              <a:t> anomaly detection methods.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ct val="100000"/>
              <a:buChar char="🠶"/>
            </a:pPr>
            <a:r>
              <a:rPr lang="en-US"/>
              <a:t>Demonstrated strong generalization across multiple industrial and natural image datasets.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ct val="100000"/>
              <a:buChar char="🠶"/>
            </a:pPr>
            <a:r>
              <a:rPr lang="en-US"/>
              <a:t>Reduced computation and data requirements — no retraining, only prompt engineering.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ct val="100000"/>
              <a:buChar char="🠶"/>
            </a:pPr>
            <a:r>
              <a:rPr lang="en-US"/>
              <a:t>Showed that language guidance enhances anomaly localization and explainability.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ct val="100000"/>
              <a:buChar char="🠶"/>
            </a:pPr>
            <a:r>
              <a:rPr lang="en-US"/>
              <a:t>Validated scalability of foundation models for open-set visual anomaly detection.</a:t>
            </a:r>
            <a:endParaRPr/>
          </a:p>
          <a:p>
            <a:pPr marL="342900" lvl="0" indent="-254317" algn="l" rtl="0">
              <a:spcBef>
                <a:spcPts val="1000"/>
              </a:spcBef>
              <a:spcAft>
                <a:spcPts val="0"/>
              </a:spcAft>
              <a:buSzPct val="100000"/>
              <a:buNone/>
            </a:pPr>
            <a:endParaRPr/>
          </a:p>
        </p:txBody>
      </p:sp>
      <p:pic>
        <p:nvPicPr>
          <p:cNvPr id="232" name="Google Shape;232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43627" y="182711"/>
            <a:ext cx="6894676" cy="2121439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5"/>
          <p:cNvSpPr/>
          <p:nvPr/>
        </p:nvSpPr>
        <p:spPr>
          <a:xfrm rot="1064885">
            <a:off x="4365684" y="770434"/>
            <a:ext cx="4148893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 cap="none">
                <a:solidFill>
                  <a:srgbClr val="F5CB9D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Main article</a:t>
            </a:r>
            <a:endParaRPr/>
          </a:p>
        </p:txBody>
      </p:sp>
      <p:pic>
        <p:nvPicPr>
          <p:cNvPr id="234" name="Google Shape;234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333132" y="1333206"/>
            <a:ext cx="6515665" cy="53420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6"/>
          <p:cNvSpPr txBox="1">
            <a:spLocks noGrp="1"/>
          </p:cNvSpPr>
          <p:nvPr>
            <p:ph type="body" idx="1"/>
          </p:nvPr>
        </p:nvSpPr>
        <p:spPr>
          <a:xfrm>
            <a:off x="1759974" y="2249284"/>
            <a:ext cx="10353368" cy="46087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85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 b="1"/>
              <a:t>Aims: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ct val="100000"/>
              <a:buChar char="🠶"/>
            </a:pPr>
            <a:r>
              <a:rPr lang="en-US"/>
              <a:t>Enable </a:t>
            </a:r>
            <a:r>
              <a:rPr lang="en-US" b="1"/>
              <a:t>zero-shot anomaly detection </a:t>
            </a:r>
            <a:r>
              <a:rPr lang="en-US"/>
              <a:t>without requiring training on specific objects or anomaly types.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ct val="100000"/>
              <a:buChar char="🠶"/>
            </a:pPr>
            <a:r>
              <a:rPr lang="en-US" b="1"/>
              <a:t>Overcome object-specific bias </a:t>
            </a:r>
            <a:r>
              <a:rPr lang="en-US"/>
              <a:t>in CLIP-based methods by introducing an object-agnostic approach.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ct val="100000"/>
              <a:buNone/>
            </a:pPr>
            <a:r>
              <a:rPr lang="en-US" b="1"/>
              <a:t>Methods: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ct val="100000"/>
              <a:buChar char="🠶"/>
            </a:pPr>
            <a:r>
              <a:rPr lang="en-US"/>
              <a:t>Built upon </a:t>
            </a:r>
            <a:r>
              <a:rPr lang="en-US" b="1"/>
              <a:t>CLIP</a:t>
            </a:r>
            <a:r>
              <a:rPr lang="en-US"/>
              <a:t> (Contrastive Language–Image Pretraining) for joint </a:t>
            </a:r>
            <a:r>
              <a:rPr lang="en-US" b="1"/>
              <a:t>vision–language understanding</a:t>
            </a:r>
            <a:r>
              <a:rPr lang="en-US"/>
              <a:t>.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ct val="100000"/>
              <a:buChar char="🠶"/>
            </a:pPr>
            <a:r>
              <a:rPr lang="en-US" b="1"/>
              <a:t>Introduced</a:t>
            </a:r>
            <a:r>
              <a:rPr lang="en-US"/>
              <a:t> Object-Agnostic Prompt Learning </a:t>
            </a:r>
            <a:r>
              <a:rPr lang="en-US" b="1"/>
              <a:t>OAPL</a:t>
            </a:r>
            <a:r>
              <a:rPr lang="en-US"/>
              <a:t> that </a:t>
            </a:r>
            <a:r>
              <a:rPr lang="en-US" b="1"/>
              <a:t>learns general “normal” vs “abnormal” prompts</a:t>
            </a:r>
            <a:r>
              <a:rPr lang="en-US"/>
              <a:t>.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ct val="100000"/>
              <a:buChar char="🠶"/>
            </a:pPr>
            <a:r>
              <a:rPr lang="en-US"/>
              <a:t>Used region-level feature extraction and attention-based localization to </a:t>
            </a:r>
            <a:r>
              <a:rPr lang="en-US" b="1"/>
              <a:t>identify anomaly areas</a:t>
            </a:r>
            <a:r>
              <a:rPr lang="en-US"/>
              <a:t>.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ct val="100000"/>
              <a:buChar char="🠶"/>
            </a:pPr>
            <a:r>
              <a:rPr lang="en-US"/>
              <a:t>Kept CLIP encoders frozen; </a:t>
            </a:r>
            <a:r>
              <a:rPr lang="en-US" b="1"/>
              <a:t>only optimized </a:t>
            </a:r>
            <a:r>
              <a:rPr lang="en-US"/>
              <a:t>lightweight textual </a:t>
            </a:r>
            <a:r>
              <a:rPr lang="en-US" b="1"/>
              <a:t>prompts</a:t>
            </a:r>
            <a:r>
              <a:rPr lang="en-US"/>
              <a:t>.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ct val="100000"/>
              <a:buNone/>
            </a:pPr>
            <a:r>
              <a:rPr lang="en-US" b="1"/>
              <a:t>Key Achievements: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ct val="100000"/>
              <a:buChar char="🠶"/>
            </a:pPr>
            <a:r>
              <a:rPr lang="en-US"/>
              <a:t>First framework achieving </a:t>
            </a:r>
            <a:r>
              <a:rPr lang="en-US" b="1"/>
              <a:t>object-agnostic zero-shot anomaly detection </a:t>
            </a:r>
            <a:r>
              <a:rPr lang="en-US"/>
              <a:t>using CLIP.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ct val="100000"/>
              <a:buChar char="🠶"/>
            </a:pPr>
            <a:r>
              <a:rPr lang="en-US"/>
              <a:t>State-of-the-art </a:t>
            </a:r>
            <a:r>
              <a:rPr lang="en-US" b="1"/>
              <a:t>results</a:t>
            </a:r>
            <a:r>
              <a:rPr lang="en-US"/>
              <a:t> on MVTec-AD and VisA benchmarks.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ct val="100000"/>
              <a:buChar char="🠶"/>
            </a:pPr>
            <a:r>
              <a:rPr lang="en-US"/>
              <a:t>Strong </a:t>
            </a:r>
            <a:r>
              <a:rPr lang="en-US" b="1"/>
              <a:t>cross-dataset generalization </a:t>
            </a:r>
            <a:r>
              <a:rPr lang="en-US"/>
              <a:t>- no retraining needed.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ct val="100000"/>
              <a:buChar char="🠶"/>
            </a:pPr>
            <a:r>
              <a:rPr lang="en-US"/>
              <a:t>Provided </a:t>
            </a:r>
            <a:r>
              <a:rPr lang="en-US" b="1"/>
              <a:t>explainable attention maps </a:t>
            </a:r>
            <a:r>
              <a:rPr lang="en-US"/>
              <a:t>highlighting anomalies.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ct val="100000"/>
              <a:buChar char="🠶"/>
            </a:pPr>
            <a:r>
              <a:rPr lang="en-US"/>
              <a:t>Demonstrated how language-based </a:t>
            </a:r>
            <a:r>
              <a:rPr lang="en-US" b="1"/>
              <a:t>prompts improve anomaly reasoning and localization</a:t>
            </a:r>
            <a:r>
              <a:rPr lang="en-US"/>
              <a:t>.</a:t>
            </a:r>
            <a:endParaRPr/>
          </a:p>
          <a:p>
            <a:pPr marL="342900" lvl="0" indent="-245745" algn="l" rtl="0">
              <a:spcBef>
                <a:spcPts val="1000"/>
              </a:spcBef>
              <a:spcAft>
                <a:spcPts val="0"/>
              </a:spcAft>
              <a:buSzPct val="100000"/>
              <a:buNone/>
            </a:pPr>
            <a:endParaRPr/>
          </a:p>
        </p:txBody>
      </p:sp>
      <p:pic>
        <p:nvPicPr>
          <p:cNvPr id="240" name="Google Shape;240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69665" y="279825"/>
            <a:ext cx="7188171" cy="19694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7"/>
          <p:cNvSpPr txBox="1">
            <a:spLocks noGrp="1"/>
          </p:cNvSpPr>
          <p:nvPr>
            <p:ph type="body" idx="1"/>
          </p:nvPr>
        </p:nvSpPr>
        <p:spPr>
          <a:xfrm>
            <a:off x="1759974" y="2249284"/>
            <a:ext cx="10353368" cy="46087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85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 b="1"/>
              <a:t>Aims: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ct val="100000"/>
              <a:buChar char="🠶"/>
            </a:pPr>
            <a:r>
              <a:rPr lang="en-US"/>
              <a:t>Enable zero-shot anomaly detection without requiring training on specific objects or anomaly types.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ct val="100000"/>
              <a:buChar char="🠶"/>
            </a:pPr>
            <a:r>
              <a:rPr lang="en-US"/>
              <a:t>Overcome object-specific bias in CLIP-based methods by introducing an object-agnostic approach.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ct val="100000"/>
              <a:buNone/>
            </a:pPr>
            <a:r>
              <a:rPr lang="en-US" b="1"/>
              <a:t>Methods: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ct val="100000"/>
              <a:buChar char="🠶"/>
            </a:pPr>
            <a:r>
              <a:rPr lang="en-US"/>
              <a:t>Built upon CLIP (Contrastive Language–Image Pretraining) for joint vision–language understanding.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ct val="100000"/>
              <a:buChar char="🠶"/>
            </a:pPr>
            <a:r>
              <a:rPr lang="en-US"/>
              <a:t>Introduced Object-Agnostic Prompt Learning (OAPL) that learns general “normal” vs “abnormal” prompts.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ct val="100000"/>
              <a:buChar char="🠶"/>
            </a:pPr>
            <a:r>
              <a:rPr lang="en-US"/>
              <a:t>Used region-level feature extraction and attention-based localization to identify anomaly areas.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ct val="100000"/>
              <a:buChar char="🠶"/>
            </a:pPr>
            <a:r>
              <a:rPr lang="en-US"/>
              <a:t>Kept CLIP encoders frozen; only optimized lightweight textual prompts.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ct val="100000"/>
              <a:buNone/>
            </a:pPr>
            <a:r>
              <a:rPr lang="en-US" b="1"/>
              <a:t>Key Achievements: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ct val="100000"/>
              <a:buChar char="🠶"/>
            </a:pPr>
            <a:r>
              <a:rPr lang="en-US"/>
              <a:t>First framework achieving object-agnostic zero-shot anomaly detection using CLIP.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ct val="100000"/>
              <a:buChar char="🠶"/>
            </a:pPr>
            <a:r>
              <a:rPr lang="en-US"/>
              <a:t>State-of-the-art results on MVTec-AD and VisA benchmarks.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ct val="100000"/>
              <a:buChar char="🠶"/>
            </a:pPr>
            <a:r>
              <a:rPr lang="en-US"/>
              <a:t>Strong cross-dataset generalization - no retraining needed.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ct val="100000"/>
              <a:buChar char="🠶"/>
            </a:pPr>
            <a:r>
              <a:rPr lang="en-US"/>
              <a:t>Provided explainable attention maps highlighting anomalies.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ct val="100000"/>
              <a:buChar char="🠶"/>
            </a:pPr>
            <a:r>
              <a:rPr lang="en-US"/>
              <a:t>Demonstrated how language-based prompts improve anomaly reasoning and localization.</a:t>
            </a:r>
            <a:endParaRPr/>
          </a:p>
          <a:p>
            <a:pPr marL="342900" lvl="0" indent="-245745" algn="l" rtl="0">
              <a:spcBef>
                <a:spcPts val="1000"/>
              </a:spcBef>
              <a:spcAft>
                <a:spcPts val="0"/>
              </a:spcAft>
              <a:buSzPct val="100000"/>
              <a:buNone/>
            </a:pPr>
            <a:endParaRPr/>
          </a:p>
        </p:txBody>
      </p:sp>
      <p:pic>
        <p:nvPicPr>
          <p:cNvPr id="246" name="Google Shape;246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69665" y="279825"/>
            <a:ext cx="7188171" cy="19694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83104" y="2468631"/>
            <a:ext cx="10844289" cy="41700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8"/>
          <p:cNvSpPr txBox="1">
            <a:spLocks noGrp="1"/>
          </p:cNvSpPr>
          <p:nvPr>
            <p:ph type="body" idx="1"/>
          </p:nvPr>
        </p:nvSpPr>
        <p:spPr>
          <a:xfrm>
            <a:off x="1288027" y="1599827"/>
            <a:ext cx="10815484" cy="51451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 sz="1600" b="1"/>
              <a:t>Aim</a:t>
            </a:r>
            <a:endParaRPr sz="1600"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600"/>
              <a:buChar char="🠶"/>
            </a:pPr>
            <a:r>
              <a:rPr lang="en-US" sz="1600" b="1"/>
              <a:t>Improve zero-shot anomaly</a:t>
            </a:r>
            <a:r>
              <a:rPr lang="en-US" sz="1600"/>
              <a:t> </a:t>
            </a:r>
            <a:r>
              <a:rPr lang="en-US" sz="1600" b="1"/>
              <a:t>detection</a:t>
            </a:r>
            <a:r>
              <a:rPr lang="en-US" sz="1600"/>
              <a:t> by enabling fine-grained description and accurate localization.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600"/>
              <a:buChar char="🠶"/>
            </a:pPr>
            <a:r>
              <a:rPr lang="en-US" sz="1600"/>
              <a:t>Leverage </a:t>
            </a:r>
            <a:r>
              <a:rPr lang="en-US" sz="1600" b="1"/>
              <a:t>multimodal reasoning </a:t>
            </a:r>
            <a:r>
              <a:rPr lang="en-US" sz="1600"/>
              <a:t>to detect </a:t>
            </a:r>
            <a:r>
              <a:rPr lang="en-US" sz="1600" b="1"/>
              <a:t>subtle and complex anomalies </a:t>
            </a:r>
            <a:r>
              <a:rPr lang="en-US" sz="1600"/>
              <a:t>without training on anomalies.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rPr lang="en-US" sz="1600" b="1"/>
              <a:t>Methods</a:t>
            </a:r>
            <a:endParaRPr sz="1600"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600"/>
              <a:buChar char="🠶"/>
            </a:pPr>
            <a:r>
              <a:rPr lang="en-US" sz="1600" b="1"/>
              <a:t>Combines visual </a:t>
            </a:r>
            <a:r>
              <a:rPr lang="en-US" sz="1600"/>
              <a:t>features from pretrained vision models with detailed </a:t>
            </a:r>
            <a:r>
              <a:rPr lang="en-US" sz="1600" b="1"/>
              <a:t>textual prompts</a:t>
            </a:r>
            <a:r>
              <a:rPr lang="en-US" sz="1600"/>
              <a:t>.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600"/>
              <a:buChar char="🠶"/>
            </a:pPr>
            <a:r>
              <a:rPr lang="en-US" sz="1600"/>
              <a:t>Introduces a fine-grained description module that </a:t>
            </a:r>
            <a:r>
              <a:rPr lang="en-US" sz="1600" b="1"/>
              <a:t>decomposes anomalies into descriptive attributes</a:t>
            </a:r>
            <a:r>
              <a:rPr lang="en-US" sz="1600"/>
              <a:t>.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600"/>
              <a:buChar char="🠶"/>
            </a:pPr>
            <a:r>
              <a:rPr lang="en-US" sz="1600"/>
              <a:t>Employs </a:t>
            </a:r>
            <a:r>
              <a:rPr lang="en-US" sz="1600" b="1"/>
              <a:t>high-quality localization </a:t>
            </a:r>
            <a:r>
              <a:rPr lang="en-US" sz="1600"/>
              <a:t>using feature-level similarity between normal and abnormal regions.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600"/>
              <a:buChar char="🠶"/>
            </a:pPr>
            <a:r>
              <a:rPr lang="en-US" sz="1600"/>
              <a:t>Uses a </a:t>
            </a:r>
            <a:r>
              <a:rPr lang="en-US" sz="1600" b="1"/>
              <a:t>prompt refinement process </a:t>
            </a:r>
            <a:r>
              <a:rPr lang="en-US" sz="1600"/>
              <a:t>to better align textual and visual embeddings for different scenes.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rPr lang="en-US" sz="1600" b="1"/>
              <a:t>Key Achievements</a:t>
            </a:r>
            <a:endParaRPr sz="1600"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600"/>
              <a:buChar char="🠶"/>
            </a:pPr>
            <a:r>
              <a:rPr lang="en-US" sz="1600"/>
              <a:t>Achieved </a:t>
            </a:r>
            <a:r>
              <a:rPr lang="en-US" sz="1600" b="1"/>
              <a:t>high localization precision and strong cross-dataset generalization in zero-shot</a:t>
            </a:r>
            <a:r>
              <a:rPr lang="en-US" sz="1600"/>
              <a:t> settings.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600"/>
              <a:buChar char="🠶"/>
            </a:pPr>
            <a:r>
              <a:rPr lang="en-US" sz="1600" b="1"/>
              <a:t>Outperformed</a:t>
            </a:r>
            <a:r>
              <a:rPr lang="en-US" sz="1600"/>
              <a:t> prior </a:t>
            </a:r>
            <a:r>
              <a:rPr lang="en-US" sz="1600" b="1"/>
              <a:t>CLIP</a:t>
            </a:r>
            <a:r>
              <a:rPr lang="en-US" sz="1600"/>
              <a:t>-based anomaly detection approaches on multiple benchmarks.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600"/>
              <a:buChar char="🠶"/>
            </a:pPr>
            <a:r>
              <a:rPr lang="en-US" sz="1600"/>
              <a:t>Demonstrated </a:t>
            </a:r>
            <a:r>
              <a:rPr lang="en-US" sz="1600" b="1"/>
              <a:t>robustness in identifying small, subtle, and multi-type anomalies</a:t>
            </a:r>
            <a:r>
              <a:rPr lang="en-US" sz="1600"/>
              <a:t>.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600"/>
              <a:buChar char="🠶"/>
            </a:pPr>
            <a:r>
              <a:rPr lang="en-US" sz="1600"/>
              <a:t>Provided </a:t>
            </a:r>
            <a:r>
              <a:rPr lang="en-US" sz="1600" b="1"/>
              <a:t>interpretable results </a:t>
            </a:r>
            <a:r>
              <a:rPr lang="en-US" sz="1600"/>
              <a:t>through text–image correspondence and localized </a:t>
            </a:r>
            <a:r>
              <a:rPr lang="en-US" sz="1600" b="1"/>
              <a:t>heatmaps</a:t>
            </a:r>
            <a:r>
              <a:rPr lang="en-US" sz="1600"/>
              <a:t>.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600"/>
              <a:buChar char="🠶"/>
            </a:pPr>
            <a:r>
              <a:rPr lang="en-US" sz="1600"/>
              <a:t>Showed that </a:t>
            </a:r>
            <a:r>
              <a:rPr lang="en-US" sz="1600" b="1"/>
              <a:t>fine-grained textual guidance </a:t>
            </a:r>
            <a:r>
              <a:rPr lang="en-US" sz="1600"/>
              <a:t>significantly </a:t>
            </a:r>
            <a:r>
              <a:rPr lang="en-US" sz="1600" b="1"/>
              <a:t>enhances</a:t>
            </a:r>
            <a:r>
              <a:rPr lang="en-US" sz="1600"/>
              <a:t> semantic anomaly </a:t>
            </a:r>
            <a:r>
              <a:rPr lang="en-US" sz="1600" b="1"/>
              <a:t>understanding</a:t>
            </a:r>
            <a:r>
              <a:rPr lang="en-US" sz="1600"/>
              <a:t>.</a:t>
            </a:r>
            <a:endParaRPr/>
          </a:p>
          <a:p>
            <a:pPr marL="342900" lvl="0" indent="-241300" algn="l" rtl="0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endParaRPr sz="1600"/>
          </a:p>
        </p:txBody>
      </p:sp>
      <p:pic>
        <p:nvPicPr>
          <p:cNvPr id="253" name="Google Shape;253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91057" y="0"/>
            <a:ext cx="7567718" cy="15998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9"/>
          <p:cNvSpPr txBox="1">
            <a:spLocks noGrp="1"/>
          </p:cNvSpPr>
          <p:nvPr>
            <p:ph type="body" idx="1"/>
          </p:nvPr>
        </p:nvSpPr>
        <p:spPr>
          <a:xfrm>
            <a:off x="1553497" y="1882691"/>
            <a:ext cx="10550013" cy="48622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85000"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 b="1"/>
              <a:t>Aim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ct val="100000"/>
              <a:buChar char="🠶"/>
            </a:pPr>
            <a:r>
              <a:rPr lang="en-US"/>
              <a:t>Improve zero-shot anomaly detection by enabling fine-grained description and accurate localization.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ct val="100000"/>
              <a:buChar char="🠶"/>
            </a:pPr>
            <a:r>
              <a:rPr lang="en-US"/>
              <a:t>Leverage multimodal reasoning to detect subtle and complex anomalies without training on anomalies.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ct val="100000"/>
              <a:buNone/>
            </a:pPr>
            <a:r>
              <a:rPr lang="en-US" b="1"/>
              <a:t>Methods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ct val="100000"/>
              <a:buChar char="🠶"/>
            </a:pPr>
            <a:r>
              <a:rPr lang="en-US"/>
              <a:t>Combines visual features from pretrained vision models with detailed textual prompts.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ct val="100000"/>
              <a:buChar char="🠶"/>
            </a:pPr>
            <a:r>
              <a:rPr lang="en-US"/>
              <a:t>Introduces a fine-grained description module that decomposes anomalies into descriptive attributes.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ct val="100000"/>
              <a:buChar char="🠶"/>
            </a:pPr>
            <a:r>
              <a:rPr lang="en-US"/>
              <a:t>Employs high-quality localization using feature-level similarity between normal and abnormal regions.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ct val="100000"/>
              <a:buChar char="🠶"/>
            </a:pPr>
            <a:r>
              <a:rPr lang="en-US"/>
              <a:t>Uses a prompt refinement process to better align textual and visual embeddings for different scenes.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ct val="100000"/>
              <a:buNone/>
            </a:pPr>
            <a:r>
              <a:rPr lang="en-US" b="1"/>
              <a:t>Key Achievements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ct val="100000"/>
              <a:buChar char="🠶"/>
            </a:pPr>
            <a:r>
              <a:rPr lang="en-US"/>
              <a:t>Achieved high localization precision and strong cross-dataset generalization in zero-shot settings.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ct val="100000"/>
              <a:buChar char="🠶"/>
            </a:pPr>
            <a:r>
              <a:rPr lang="en-US"/>
              <a:t>Outperformed prior CLIP-based anomaly detection approaches on multiple benchmarks.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ct val="100000"/>
              <a:buChar char="🠶"/>
            </a:pPr>
            <a:r>
              <a:rPr lang="en-US"/>
              <a:t>Demonstrated robustness in identifying small, subtle, and multi-type anomalies.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ct val="100000"/>
              <a:buChar char="🠶"/>
            </a:pPr>
            <a:r>
              <a:rPr lang="en-US"/>
              <a:t>Provided interpretable results through text–image correspondence and localized heatmaps.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ct val="100000"/>
              <a:buChar char="🠶"/>
            </a:pPr>
            <a:r>
              <a:rPr lang="en-US"/>
              <a:t>Showed that fine-grained textual guidance significantly enhances semantic anomaly understanding.</a:t>
            </a:r>
            <a:endParaRPr/>
          </a:p>
          <a:p>
            <a:pPr marL="342900" lvl="0" indent="-245745" algn="l" rtl="0">
              <a:spcBef>
                <a:spcPts val="1000"/>
              </a:spcBef>
              <a:spcAft>
                <a:spcPts val="0"/>
              </a:spcAft>
              <a:buSzPct val="100000"/>
              <a:buNone/>
            </a:pPr>
            <a:endParaRPr/>
          </a:p>
        </p:txBody>
      </p:sp>
      <p:pic>
        <p:nvPicPr>
          <p:cNvPr id="259" name="Google Shape;259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00889" y="282863"/>
            <a:ext cx="7567718" cy="15998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33415" y="2237179"/>
            <a:ext cx="6554647" cy="4314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rgbClr val="000000"/>
      </a:dk1>
      <a:lt1>
        <a:srgbClr val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Wisp">
  <a:themeElements>
    <a:clrScheme name="Wisp">
      <a:dk1>
        <a:srgbClr val="000000"/>
      </a:dk1>
      <a:lt1>
        <a:srgbClr val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1443</Words>
  <Application>Microsoft Office PowerPoint</Application>
  <PresentationFormat>Widescreen</PresentationFormat>
  <Paragraphs>138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Century Gothic</vt:lpstr>
      <vt:lpstr>Arial</vt:lpstr>
      <vt:lpstr>Noto Sans Symbols</vt:lpstr>
      <vt:lpstr>Wisp</vt:lpstr>
      <vt:lpstr>Wisp</vt:lpstr>
      <vt:lpstr>PowerPoint Presentation</vt:lpstr>
      <vt:lpstr>Project aims</vt:lpstr>
      <vt:lpstr>References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Ezra Ella</dc:creator>
  <cp:lastModifiedBy>Linoy Halifa</cp:lastModifiedBy>
  <cp:revision>2</cp:revision>
  <dcterms:created xsi:type="dcterms:W3CDTF">2025-11-10T17:11:12Z</dcterms:created>
  <dcterms:modified xsi:type="dcterms:W3CDTF">2025-11-22T07:33:59Z</dcterms:modified>
</cp:coreProperties>
</file>